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305" r:id="rId11"/>
    <p:sldId id="263" r:id="rId12"/>
    <p:sldId id="306" r:id="rId13"/>
    <p:sldId id="268" r:id="rId14"/>
    <p:sldId id="269" r:id="rId15"/>
    <p:sldId id="270" r:id="rId16"/>
    <p:sldId id="271" r:id="rId17"/>
    <p:sldId id="272" r:id="rId18"/>
    <p:sldId id="278" r:id="rId19"/>
    <p:sldId id="279" r:id="rId20"/>
    <p:sldId id="280" r:id="rId21"/>
    <p:sldId id="347" r:id="rId22"/>
    <p:sldId id="281" r:id="rId23"/>
    <p:sldId id="348"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39" r:id="rId44"/>
    <p:sldId id="340" r:id="rId45"/>
    <p:sldId id="341" r:id="rId46"/>
    <p:sldId id="342" r:id="rId47"/>
    <p:sldId id="343" r:id="rId48"/>
    <p:sldId id="301" r:id="rId49"/>
    <p:sldId id="303" r:id="rId50"/>
    <p:sldId id="304" r:id="rId51"/>
  </p:sldIdLst>
  <p:sldSz cx="9144000" cy="6858000"/>
  <p:notesSz cx="9144000" cy="6858000"/>
  <p:embeddedFontLst>
    <p:embeddedFont>
      <p:font typeface="Calibri" panose="020F0502020204030204"/>
      <p:regular r:id="rId55"/>
      <p:bold r:id="rId56"/>
      <p:italic r:id="rId57"/>
      <p:boldItalic r:id="rId58"/>
    </p:embeddedFont>
    <p:embeddedFont>
      <p:font typeface="Questrial"/>
      <p:regular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94"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894"/>
        <p:guide pos="216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9.fntdata"/><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 name="Shape 45"/>
        <p:cNvGrpSpPr/>
        <p:nvPr/>
      </p:nvGrpSpPr>
      <p:grpSpPr>
        <a:xfrm>
          <a:off x="0" y="0"/>
          <a:ext cx="0" cy="0"/>
          <a:chOff x="0" y="0"/>
          <a:chExt cx="0" cy="0"/>
        </a:xfrm>
      </p:grpSpPr>
      <p:sp>
        <p:nvSpPr>
          <p:cNvPr id="46" name="Google Shape;46;p1:notes"/>
          <p:cNvSpPr txBox="1"/>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47" name="Google Shape;47;p1: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p14: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 name="Google Shape;155;p14: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15: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5: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16: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 name="Google Shape;167;p16: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p17: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 name="Google Shape;173;p17: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23: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23: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p24: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8" name="Google Shape;218;p24: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25: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p25: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p26: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2" name="Google Shape;232;p26: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27: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 name="Google Shape;239;p27: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28: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6" name="Google Shape;246;p28: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2: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 name="Google Shape;58;p2: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29: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3" name="Google Shape;253;p29: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p30: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0" name="Google Shape;260;p30: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p31: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7" name="Google Shape;267;p31: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p32: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4" name="Google Shape;274;p32: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p33: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p33: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p34: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p34: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p35: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 name="Google Shape;295;p35: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p36: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3" name="Google Shape;303;p36: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p37: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0" name="Google Shape;310;p37: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p38: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 name="Google Shape;317;p38: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p3:notes"/>
          <p:cNvSpPr txBox="1"/>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65" name="Google Shape;65;p3: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p39: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4" name="Google Shape;324;p39: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p40: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 name="Google Shape;331;p40: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 name="Shape 336"/>
        <p:cNvGrpSpPr/>
        <p:nvPr/>
      </p:nvGrpSpPr>
      <p:grpSpPr>
        <a:xfrm>
          <a:off x="0" y="0"/>
          <a:ext cx="0" cy="0"/>
          <a:chOff x="0" y="0"/>
          <a:chExt cx="0" cy="0"/>
        </a:xfrm>
      </p:grpSpPr>
      <p:sp>
        <p:nvSpPr>
          <p:cNvPr id="337" name="Google Shape;337;p41: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8" name="Google Shape;338;p41: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p42: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 name="Google Shape;345;p42: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p43: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2" name="Google Shape;352;p43: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p44: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 name="Google Shape;359;p44: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 name="Shape 364"/>
        <p:cNvGrpSpPr/>
        <p:nvPr/>
      </p:nvGrpSpPr>
      <p:grpSpPr>
        <a:xfrm>
          <a:off x="0" y="0"/>
          <a:ext cx="0" cy="0"/>
          <a:chOff x="0" y="0"/>
          <a:chExt cx="0" cy="0"/>
        </a:xfrm>
      </p:grpSpPr>
      <p:sp>
        <p:nvSpPr>
          <p:cNvPr id="365" name="Google Shape;365;p45: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6" name="Google Shape;366;p45: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Google Shape;372;p46: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3" name="Google Shape;373;p46: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p48: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7" name="Google Shape;387;p48: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p49:notes"/>
          <p:cNvSpPr txBox="1"/>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394" name="Google Shape;394;p49: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4: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 name="Google Shape;72;p4: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p5: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9" name="Google Shape;79;p5: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6: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6: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p7: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 name="Google Shape;95;p7: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8: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4" name="Google Shape;104;p8: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13:notes"/>
          <p:cNvSpPr txBox="1"/>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p13:notes"/>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Blank">
  <p:cSld name="OBJECT">
    <p:bg>
      <p:bgPr>
        <a:solidFill>
          <a:schemeClr val="lt1"/>
        </a:solidFill>
        <a:effectLst/>
      </p:bgPr>
    </p:bg>
    <p:spTree>
      <p:nvGrpSpPr>
        <p:cNvPr id="17" name="Shape 17"/>
        <p:cNvGrpSpPr/>
        <p:nvPr/>
      </p:nvGrpSpPr>
      <p:grpSpPr>
        <a:xfrm>
          <a:off x="0" y="0"/>
          <a:ext cx="0" cy="0"/>
          <a:chOff x="0" y="0"/>
          <a:chExt cx="0" cy="0"/>
        </a:xfrm>
      </p:grpSpPr>
      <p:sp>
        <p:nvSpPr>
          <p:cNvPr id="18" name="Google Shape;18;p2"/>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3200" b="1" i="0">
                <a:solidFill>
                  <a:schemeClr val="dk1"/>
                </a:solidFill>
                <a:latin typeface="Questrial"/>
                <a:ea typeface="Questrial"/>
                <a:cs typeface="Questrial"/>
                <a:sym typeface="Quest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type="body" idx="1"/>
          </p:nvPr>
        </p:nvSpPr>
        <p:spPr>
          <a:xfrm>
            <a:off x="612140" y="1509559"/>
            <a:ext cx="6337934" cy="179514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2800" b="1" i="0" u="sng">
                <a:solidFill>
                  <a:srgbClr val="C00000"/>
                </a:solidFill>
                <a:latin typeface="Questrial"/>
                <a:ea typeface="Questrial"/>
                <a:cs typeface="Questrial"/>
                <a:sym typeface="Questria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24" name="Google Shape;24;p3"/>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27" name="Shape 27"/>
        <p:cNvGrpSpPr/>
        <p:nvPr/>
      </p:nvGrpSpPr>
      <p:grpSpPr>
        <a:xfrm>
          <a:off x="0" y="0"/>
          <a:ext cx="0" cy="0"/>
          <a:chOff x="0" y="0"/>
          <a:chExt cx="0" cy="0"/>
        </a:xfrm>
      </p:grpSpPr>
      <p:sp>
        <p:nvSpPr>
          <p:cNvPr id="28" name="Google Shape;28;p4"/>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3200" b="1" i="0">
                <a:solidFill>
                  <a:schemeClr val="dk1"/>
                </a:solidFill>
                <a:latin typeface="Questrial"/>
                <a:ea typeface="Questrial"/>
                <a:cs typeface="Questrial"/>
                <a:sym typeface="Quest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32" name="Shape 32"/>
        <p:cNvGrpSpPr/>
        <p:nvPr/>
      </p:nvGrpSpPr>
      <p:grpSpPr>
        <a:xfrm>
          <a:off x="0" y="0"/>
          <a:ext cx="0" cy="0"/>
          <a:chOff x="0" y="0"/>
          <a:chExt cx="0" cy="0"/>
        </a:xfrm>
      </p:grpSpPr>
      <p:sp>
        <p:nvSpPr>
          <p:cNvPr id="33" name="Google Shape;33;p5"/>
          <p:cNvSpPr txBox="1"/>
          <p:nvPr>
            <p:ph type="ctrTitle"/>
          </p:nvPr>
        </p:nvSpPr>
        <p:spPr>
          <a:xfrm>
            <a:off x="685800" y="2125980"/>
            <a:ext cx="7772400" cy="14401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type="subTitle" idx="1"/>
          </p:nvPr>
        </p:nvSpPr>
        <p:spPr>
          <a:xfrm>
            <a:off x="1371600" y="3840480"/>
            <a:ext cx="6400800" cy="1714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38" name="Shape 38"/>
        <p:cNvGrpSpPr/>
        <p:nvPr/>
      </p:nvGrpSpPr>
      <p:grpSpPr>
        <a:xfrm>
          <a:off x="0" y="0"/>
          <a:ext cx="0" cy="0"/>
          <a:chOff x="0" y="0"/>
          <a:chExt cx="0" cy="0"/>
        </a:xfrm>
      </p:grpSpPr>
      <p:sp>
        <p:nvSpPr>
          <p:cNvPr id="39" name="Google Shape;39;p6"/>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3200" b="1" i="0">
                <a:solidFill>
                  <a:schemeClr val="dk1"/>
                </a:solidFill>
                <a:latin typeface="Questrial"/>
                <a:ea typeface="Questrial"/>
                <a:cs typeface="Questrial"/>
                <a:sym typeface="Quest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type="body" idx="1"/>
          </p:nvPr>
        </p:nvSpPr>
        <p:spPr>
          <a:xfrm>
            <a:off x="457200" y="1577340"/>
            <a:ext cx="3977640"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41" name="Google Shape;41;p6"/>
          <p:cNvSpPr txBox="1"/>
          <p:nvPr>
            <p:ph type="body" idx="2"/>
          </p:nvPr>
        </p:nvSpPr>
        <p:spPr>
          <a:xfrm>
            <a:off x="4709160" y="1577340"/>
            <a:ext cx="3977640"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p:txBody>
      </p:sp>
      <p:sp>
        <p:nvSpPr>
          <p:cNvPr id="42" name="Google Shape;42;p6"/>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 name="Google Shape;12;p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3200" b="1"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1"/>
          <p:cNvSpPr txBox="1"/>
          <p:nvPr>
            <p:ph type="body" idx="1"/>
          </p:nvPr>
        </p:nvSpPr>
        <p:spPr>
          <a:xfrm>
            <a:off x="612140" y="1509559"/>
            <a:ext cx="6337934" cy="179514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800" b="1" i="0" u="sng" strike="noStrike" cap="none">
                <a:solidFill>
                  <a:srgbClr val="C00000"/>
                </a:solidFill>
                <a:latin typeface="Questrial"/>
                <a:ea typeface="Questrial"/>
                <a:cs typeface="Questrial"/>
                <a:sym typeface="Questrial"/>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
          <p:cNvSpPr txBox="1"/>
          <p:nvPr>
            <p:ph type="ftr" idx="11"/>
          </p:nvPr>
        </p:nvSpPr>
        <p:spPr>
          <a:xfrm>
            <a:off x="3108960" y="6377940"/>
            <a:ext cx="2926080" cy="3429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1"/>
          <p:cNvSpPr txBox="1"/>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 name="Google Shape;16;p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48" name="Shape 48"/>
        <p:cNvGrpSpPr/>
        <p:nvPr/>
      </p:nvGrpSpPr>
      <p:grpSpPr>
        <a:xfrm>
          <a:off x="0" y="0"/>
          <a:ext cx="0" cy="0"/>
          <a:chOff x="0" y="0"/>
          <a:chExt cx="0" cy="0"/>
        </a:xfrm>
      </p:grpSpPr>
      <p:sp>
        <p:nvSpPr>
          <p:cNvPr id="49" name="Google Shape;49;p7"/>
          <p:cNvSpPr/>
          <p:nvPr/>
        </p:nvSpPr>
        <p:spPr>
          <a:xfrm>
            <a:off x="0" y="1280160"/>
            <a:ext cx="533400" cy="228600"/>
          </a:xfrm>
          <a:custGeom>
            <a:avLst/>
            <a:gdLst/>
            <a:ahLst/>
            <a:cxnLst/>
            <a:rect l="l" t="t" r="r" b="b"/>
            <a:pathLst>
              <a:path w="533400" h="228600" extrusionOk="0">
                <a:moveTo>
                  <a:pt x="0" y="228600"/>
                </a:moveTo>
                <a:lnTo>
                  <a:pt x="533400" y="228600"/>
                </a:lnTo>
                <a:lnTo>
                  <a:pt x="533400" y="0"/>
                </a:lnTo>
                <a:lnTo>
                  <a:pt x="0" y="0"/>
                </a:lnTo>
                <a:lnTo>
                  <a:pt x="0" y="228600"/>
                </a:lnTo>
                <a:close/>
              </a:path>
            </a:pathLst>
          </a:custGeom>
          <a:solidFill>
            <a:srgbClr val="DD80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 name="Google Shape;50;p7"/>
          <p:cNvSpPr/>
          <p:nvPr/>
        </p:nvSpPr>
        <p:spPr>
          <a:xfrm>
            <a:off x="590550" y="1280160"/>
            <a:ext cx="8553450" cy="228600"/>
          </a:xfrm>
          <a:custGeom>
            <a:avLst/>
            <a:gdLst/>
            <a:ahLst/>
            <a:cxnLst/>
            <a:rect l="l" t="t" r="r" b="b"/>
            <a:pathLst>
              <a:path w="8553450" h="228600" extrusionOk="0">
                <a:moveTo>
                  <a:pt x="0" y="228600"/>
                </a:moveTo>
                <a:lnTo>
                  <a:pt x="8553450" y="228600"/>
                </a:lnTo>
                <a:lnTo>
                  <a:pt x="8553450" y="0"/>
                </a:lnTo>
                <a:lnTo>
                  <a:pt x="0" y="0"/>
                </a:lnTo>
                <a:lnTo>
                  <a:pt x="0" y="228600"/>
                </a:lnTo>
                <a:close/>
              </a:path>
            </a:pathLst>
          </a:custGeom>
          <a:solidFill>
            <a:srgbClr val="93B6D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 name="Google Shape;51;p7"/>
          <p:cNvSpPr/>
          <p:nvPr/>
        </p:nvSpPr>
        <p:spPr>
          <a:xfrm>
            <a:off x="612962" y="1905000"/>
            <a:ext cx="7845238" cy="64155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953734"/>
                </a:solidFill>
                <a:latin typeface="Calibri" panose="020F0502020204030204"/>
                <a:ea typeface="Calibri" panose="020F0502020204030204"/>
                <a:cs typeface="Calibri" panose="020F0502020204030204"/>
                <a:sym typeface="Calibri" panose="020F0502020204030204"/>
              </a:rPr>
              <a:t>Online </a:t>
            </a:r>
            <a:r>
              <a:rPr lang="en-US" sz="3000" b="1">
                <a:solidFill>
                  <a:srgbClr val="953734"/>
                </a:solidFill>
                <a:latin typeface="Calibri" panose="020F0502020204030204"/>
                <a:ea typeface="Calibri" panose="020F0502020204030204"/>
                <a:cs typeface="Calibri" panose="020F0502020204030204"/>
                <a:sym typeface="Calibri" panose="020F0502020204030204"/>
              </a:rPr>
              <a:t>GoodReads</a:t>
            </a:r>
            <a:r>
              <a:rPr lang="en-US" sz="3000" b="1" i="0" u="none" strike="noStrike" cap="none">
                <a:solidFill>
                  <a:srgbClr val="953734"/>
                </a:solidFill>
                <a:latin typeface="Calibri" panose="020F0502020204030204"/>
                <a:ea typeface="Calibri" panose="020F0502020204030204"/>
                <a:cs typeface="Calibri" panose="020F0502020204030204"/>
                <a:sym typeface="Calibri" panose="020F0502020204030204"/>
              </a:rPr>
              <a:t> Store</a:t>
            </a:r>
            <a:endParaRPr sz="3000" b="1" i="0" u="none" strike="noStrike" cap="none">
              <a:solidFill>
                <a:srgbClr val="953734"/>
              </a:solidFill>
              <a:latin typeface="Calibri" panose="020F0502020204030204"/>
              <a:ea typeface="Calibri" panose="020F0502020204030204"/>
              <a:cs typeface="Calibri" panose="020F0502020204030204"/>
              <a:sym typeface="Calibri" panose="020F0502020204030204"/>
            </a:endParaRPr>
          </a:p>
        </p:txBody>
      </p:sp>
      <p:sp>
        <p:nvSpPr>
          <p:cNvPr id="52" name="Google Shape;52;p7"/>
          <p:cNvSpPr txBox="1"/>
          <p:nvPr/>
        </p:nvSpPr>
        <p:spPr>
          <a:xfrm>
            <a:off x="491269" y="3971044"/>
            <a:ext cx="4176464" cy="26154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Prepared By:</a:t>
            </a:r>
            <a:endParaRPr sz="16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a:solidFill>
                  <a:schemeClr val="dk1"/>
                </a:solidFill>
                <a:latin typeface="Calibri" panose="020F0502020204030204"/>
                <a:ea typeface="Calibri" panose="020F0502020204030204"/>
                <a:cs typeface="Calibri" panose="020F0502020204030204"/>
                <a:sym typeface="Calibri" panose="020F0502020204030204"/>
              </a:rPr>
              <a:t>Harsh V. M</a:t>
            </a:r>
            <a:r>
              <a:rPr lang="en-US" sz="1800">
                <a:solidFill>
                  <a:schemeClr val="dk1"/>
                </a:solidFill>
                <a:latin typeface="Calibri" panose="020F0502020204030204"/>
                <a:ea typeface="Calibri" panose="020F0502020204030204"/>
                <a:cs typeface="Calibri" panose="020F0502020204030204"/>
                <a:sym typeface="Calibri" panose="020F0502020204030204"/>
              </a:rPr>
              <a:t>evada</a:t>
            </a:r>
            <a:r>
              <a:rPr lang="en-US" sz="1800">
                <a:solidFill>
                  <a:schemeClr val="dk1"/>
                </a:solidFill>
                <a:latin typeface="Calibri" panose="020F0502020204030204"/>
                <a:ea typeface="Calibri" panose="020F0502020204030204"/>
                <a:cs typeface="Calibri" panose="020F0502020204030204"/>
                <a:sym typeface="Calibri" panose="020F0502020204030204"/>
              </a:rPr>
              <a:t>(21020201099)</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Diploma Computer Engineering </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Darshan Institute of Engg. &amp; Tech. for Diploma Studies, Rajkot.</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3" name="Google Shape;53;p7"/>
          <p:cNvSpPr txBox="1"/>
          <p:nvPr/>
        </p:nvSpPr>
        <p:spPr>
          <a:xfrm>
            <a:off x="5501661" y="3969856"/>
            <a:ext cx="3460804" cy="1704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Calibri" panose="020F0502020204030204"/>
                <a:ea typeface="Calibri" panose="020F0502020204030204"/>
                <a:cs typeface="Calibri" panose="020F0502020204030204"/>
                <a:sym typeface="Calibri" panose="020F0502020204030204"/>
              </a:rPr>
              <a:t>Guided By:</a:t>
            </a:r>
            <a:endParaRPr sz="2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Prof. Asha A. Gondaliya</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Computer Engineering Dept.,</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Darshan Institute of Engg. &amp; Tech. for Diploma Studies, Rajkot.</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 name="Google Shape;54;p7"/>
          <p:cNvSpPr/>
          <p:nvPr/>
        </p:nvSpPr>
        <p:spPr>
          <a:xfrm>
            <a:off x="5634235" y="360700"/>
            <a:ext cx="350976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dk1"/>
                </a:solidFill>
                <a:latin typeface="Calibri" panose="020F0502020204030204"/>
                <a:ea typeface="Calibri" panose="020F0502020204030204"/>
                <a:cs typeface="Calibri" panose="020F0502020204030204"/>
                <a:sym typeface="Calibri" panose="020F0502020204030204"/>
              </a:rPr>
              <a:t>Project - II (</a:t>
            </a:r>
            <a:r>
              <a:rPr lang="en-US" sz="2800" b="1">
                <a:solidFill>
                  <a:schemeClr val="dk1"/>
                </a:solidFill>
                <a:latin typeface="Calibri" panose="020F0502020204030204"/>
                <a:ea typeface="Calibri" panose="020F0502020204030204"/>
                <a:cs typeface="Calibri" panose="020F0502020204030204"/>
                <a:sym typeface="Calibri" panose="020F0502020204030204"/>
              </a:rPr>
              <a:t>210CS600</a:t>
            </a:r>
            <a:r>
              <a:rPr lang="en-US" sz="2800" b="1" i="0" u="none" strike="noStrike" cap="none">
                <a:solidFill>
                  <a:schemeClr val="dk1"/>
                </a:solidFill>
                <a:latin typeface="Calibri" panose="020F0502020204030204"/>
                <a:ea typeface="Calibri" panose="020F0502020204030204"/>
                <a:cs typeface="Calibri" panose="020F0502020204030204"/>
                <a:sym typeface="Calibri" panose="020F0502020204030204"/>
              </a:rPr>
              <a:t>)</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55" name="Google Shape;55;p7"/>
          <p:cNvPicPr preferRelativeResize="0"/>
          <p:nvPr/>
        </p:nvPicPr>
        <p:blipFill rotWithShape="1">
          <a:blip r:embed="rId1"/>
          <a:srcRect/>
          <a:stretch>
            <a:fillRect/>
          </a:stretch>
        </p:blipFill>
        <p:spPr>
          <a:xfrm>
            <a:off x="533400" y="271486"/>
            <a:ext cx="2091771" cy="9451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Calibri" panose="020F0502020204030204" pitchFamily="34" charset="0"/>
                <a:ea typeface="Calibri" panose="020F0502020204030204"/>
                <a:cs typeface="Calibri" panose="020F0502020204030204" pitchFamily="34" charset="0"/>
                <a:sym typeface="Calibri" panose="020F0502020204030204"/>
              </a:rPr>
              <a:t>Module</a:t>
            </a:r>
            <a:r>
              <a:rPr lang="en-US">
                <a:latin typeface="Calibri" panose="020F0502020204030204" pitchFamily="34" charset="0"/>
                <a:cs typeface="Calibri" panose="020F0502020204030204" pitchFamily="34" charset="0"/>
                <a:sym typeface="+mn-ea"/>
              </a:rPr>
              <a:t> </a:t>
            </a:r>
            <a:r>
              <a:rPr lang="en-US">
                <a:latin typeface="Calibri" panose="020F0502020204030204"/>
                <a:ea typeface="Calibri" panose="020F0502020204030204"/>
                <a:cs typeface="Calibri" panose="020F0502020204030204"/>
                <a:sym typeface="Calibri" panose="020F0502020204030204"/>
              </a:rPr>
              <a:t>Description</a:t>
            </a:r>
            <a:endParaRPr lang="en-US"/>
          </a:p>
        </p:txBody>
      </p:sp>
      <p:sp>
        <p:nvSpPr>
          <p:cNvPr id="3" name="Text Placeholder 2"/>
          <p:cNvSpPr/>
          <p:nvPr>
            <p:ph type="body" idx="1"/>
          </p:nvPr>
        </p:nvSpPr>
        <p:spPr>
          <a:xfrm>
            <a:off x="612140" y="1509395"/>
            <a:ext cx="8074660" cy="1795145"/>
          </a:xfrm>
        </p:spPr>
        <p:txBody>
          <a:bodyPr/>
          <a:p>
            <a:r>
              <a:rPr lang="en-US" u="none">
                <a:solidFill>
                  <a:schemeClr val="tx1"/>
                </a:solidFill>
                <a:latin typeface="Calibri" panose="020F0502020204030204" pitchFamily="34" charset="0"/>
                <a:cs typeface="Calibri" panose="020F0502020204030204" pitchFamily="34" charset="0"/>
              </a:rPr>
              <a:t>Comment</a:t>
            </a:r>
            <a:endParaRPr lang="en-US" u="none">
              <a:solidFill>
                <a:schemeClr val="tx1"/>
              </a:solidFill>
              <a:latin typeface="Calibri" panose="020F0502020204030204" pitchFamily="34" charset="0"/>
              <a:cs typeface="Calibri" panose="020F0502020204030204" pitchFamily="34" charset="0"/>
            </a:endParaRPr>
          </a:p>
          <a:p>
            <a:pPr marL="685800" indent="-457200" algn="just">
              <a:buFont typeface="Wingdings" panose="05000000000000000000" charset="0"/>
              <a:buChar char="Ø"/>
            </a:pPr>
            <a:r>
              <a:rPr lang="en-US" b="0" u="none">
                <a:solidFill>
                  <a:schemeClr val="tx1"/>
                </a:solidFill>
                <a:latin typeface="Calibri" panose="020F0502020204030204" pitchFamily="34" charset="0"/>
                <a:cs typeface="Calibri" panose="020F0502020204030204" pitchFamily="34" charset="0"/>
              </a:rPr>
              <a:t>user has view post liked and comment post by user fill comment / comment post by user , view comment , count comment .</a:t>
            </a:r>
            <a:endParaRPr lang="en-US" b="0" u="none">
              <a:solidFill>
                <a:schemeClr val="tx1"/>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10" name="Google Shape;110;p14"/>
          <p:cNvSpPr txBox="1"/>
          <p:nvPr/>
        </p:nvSpPr>
        <p:spPr>
          <a:xfrm>
            <a:off x="1640655" y="3342042"/>
            <a:ext cx="6985820" cy="2251588"/>
          </a:xfrm>
          <a:prstGeom prst="rect">
            <a:avLst/>
          </a:prstGeom>
          <a:noFill/>
          <a:ln>
            <a:noFill/>
          </a:ln>
        </p:spPr>
        <p:txBody>
          <a:bodyPr spcFirstLastPara="1" wrap="square" lIns="0" tIns="0" rIns="0" bIns="0" anchor="t" anchorCtr="0">
            <a:noAutofit/>
          </a:bodyPr>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Comment_ID: id of comment.</a:t>
            </a:r>
            <a:endParaRPr lang="en-US" sz="28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Post_ID: id of post.</a:t>
            </a:r>
            <a:endPar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Admin_ID: id of admin.</a:t>
            </a:r>
            <a:endParaRPr lang="en-US" sz="28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User_ID: id of user.</a:t>
            </a:r>
            <a:endPar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User_Name: name of user.</a:t>
            </a:r>
            <a:endParaRPr lang="en-US" sz="2800" b="1" i="0" strike="noStrike" cap="none">
              <a:solidFill>
                <a:schemeClr val="tx1"/>
              </a:solidFill>
              <a:latin typeface="Calibri" panose="020F0502020204030204" pitchFamily="34" charset="0"/>
              <a:ea typeface="Questrial"/>
              <a:cs typeface="Calibri" panose="020F0502020204030204" pitchFamily="34" charset="0"/>
              <a:sym typeface="Questrial"/>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Comment: comment fill of comment.</a:t>
            </a:r>
            <a:endParaRPr lang="en-US" sz="2800" i="0" strike="noStrike" cap="none">
              <a:solidFill>
                <a:schemeClr val="tx1"/>
              </a:solidFill>
              <a:latin typeface="Calibri" panose="020F0502020204030204" pitchFamily="34" charset="0"/>
              <a:ea typeface="Questrial"/>
              <a:cs typeface="Calibri" panose="020F0502020204030204" pitchFamily="34" charset="0"/>
              <a:sym typeface="Questrial"/>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Date: date of comment.</a:t>
            </a:r>
            <a:endParaRPr lang="en-US" sz="2800" i="0" strike="noStrike" cap="none">
              <a:solidFill>
                <a:schemeClr val="tx1"/>
              </a:solidFill>
              <a:latin typeface="Calibri" panose="020F0502020204030204" pitchFamily="34" charset="0"/>
              <a:ea typeface="Questrial"/>
              <a:cs typeface="Calibri" panose="020F0502020204030204" pitchFamily="34" charset="0"/>
              <a:sym typeface="Quest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Data Dictionary</a:t>
            </a:r>
            <a:endParaRPr lang="en-US" sz="3600">
              <a:latin typeface="Calibri" panose="020F0502020204030204"/>
              <a:ea typeface="Calibri" panose="020F0502020204030204"/>
              <a:cs typeface="Calibri" panose="020F0502020204030204"/>
              <a:sym typeface="Calibri" panose="020F0502020204030204"/>
            </a:endParaRPr>
          </a:p>
        </p:txBody>
      </p:sp>
      <p:sp>
        <p:nvSpPr>
          <p:cNvPr id="152" name="Google Shape;152;p19"/>
          <p:cNvSpPr txBox="1"/>
          <p:nvPr>
            <p:ph type="sldNum" idx="12"/>
          </p:nvPr>
        </p:nvSpPr>
        <p:spPr>
          <a:xfrm>
            <a:off x="6583680" y="6377940"/>
            <a:ext cx="210300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graphicFrame>
        <p:nvGraphicFramePr>
          <p:cNvPr id="3" name="Table 2"/>
          <p:cNvGraphicFramePr/>
          <p:nvPr/>
        </p:nvGraphicFramePr>
        <p:xfrm>
          <a:off x="887730" y="2027555"/>
          <a:ext cx="7048500" cy="3662680"/>
        </p:xfrm>
        <a:graphic>
          <a:graphicData uri="http://schemas.openxmlformats.org/drawingml/2006/table">
            <a:tbl>
              <a:tblPr/>
              <a:tblGrid>
                <a:gridCol w="1310005"/>
                <a:gridCol w="1085850"/>
                <a:gridCol w="657225"/>
                <a:gridCol w="1342390"/>
                <a:gridCol w="942340"/>
                <a:gridCol w="1710690"/>
              </a:tblGrid>
              <a:tr h="492125">
                <a:tc gridSpan="6">
                  <a:txBody>
                    <a:bodyPr/>
                    <a:p>
                      <a:pPr marL="0" indent="0" algn="ctr">
                        <a:buNone/>
                      </a:pPr>
                      <a:r>
                        <a:rPr lang="en-US" sz="1200" b="1">
                          <a:latin typeface="Times New Roman" panose="02020603050405020304" charset="0"/>
                          <a:cs typeface="Times New Roman" panose="02020603050405020304" charset="0"/>
                        </a:rPr>
                        <a:t>Admin_Master</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90220">
                <a:tc>
                  <a:txBody>
                    <a:bodyPr/>
                    <a:p>
                      <a:pPr marL="0" indent="0">
                        <a:buNone/>
                      </a:pPr>
                      <a:r>
                        <a:rPr lang="en-US" sz="1200" b="1">
                          <a:latin typeface="Times New Roman" panose="02020603050405020304" charset="0"/>
                          <a:cs typeface="Times New Roman" panose="02020603050405020304" charset="0"/>
                        </a:rPr>
                        <a:t>Field_Name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b="1">
                          <a:latin typeface="Times New Roman" panose="02020603050405020304" charset="0"/>
                          <a:cs typeface="Times New Roman" panose="02020603050405020304" charset="0"/>
                        </a:rPr>
                        <a:t>Data_Type</a:t>
                      </a:r>
                      <a:endParaRPr lang="en-US" sz="11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Constraint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charset="0"/>
                          <a:cs typeface="Times New Roman" panose="02020603050405020304" charset="0"/>
                        </a:rPr>
                        <a:t>Reference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Description</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51230">
                <a:tc>
                  <a:txBody>
                    <a:bodyPr/>
                    <a:p>
                      <a:pPr marL="0" indent="0">
                        <a:buNone/>
                      </a:pPr>
                      <a:r>
                        <a:rPr lang="en-US" sz="1100">
                          <a:latin typeface="Times New Roman" panose="02020603050405020304" charset="0"/>
                          <a:cs typeface="Times New Roman" panose="02020603050405020304" charset="0"/>
                        </a:rPr>
                        <a:t>Admin_ID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Primary Key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63600">
                <a:tc>
                  <a:txBody>
                    <a:bodyPr/>
                    <a:p>
                      <a:pPr marL="0" indent="0">
                        <a:buNone/>
                      </a:pPr>
                      <a:r>
                        <a:rPr lang="en-US" sz="1100">
                          <a:latin typeface="Times New Roman" panose="02020603050405020304" charset="0"/>
                          <a:cs typeface="Times New Roman" panose="02020603050405020304" charset="0"/>
                        </a:rPr>
                        <a:t>Admin_Name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NOT NULL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65505">
                <a:tc>
                  <a:txBody>
                    <a:bodyPr/>
                    <a:p>
                      <a:pPr marL="0" indent="0">
                        <a:buNone/>
                      </a:pPr>
                      <a:r>
                        <a:rPr lang="en-US" sz="1100">
                          <a:latin typeface="Times New Roman" panose="02020603050405020304" charset="0"/>
                          <a:cs typeface="Times New Roman" panose="02020603050405020304" charset="0"/>
                        </a:rPr>
                        <a:t>Admin_Password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NOT NULL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Password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Data Dictionary</a:t>
            </a:r>
            <a:endParaRPr sz="3600"/>
          </a:p>
        </p:txBody>
      </p:sp>
      <p:sp>
        <p:nvSpPr>
          <p:cNvPr id="158" name="Google Shape;158;p20"/>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graphicFrame>
        <p:nvGraphicFramePr>
          <p:cNvPr id="2" name="Table 1"/>
          <p:cNvGraphicFramePr/>
          <p:nvPr/>
        </p:nvGraphicFramePr>
        <p:xfrm>
          <a:off x="1219835" y="1866900"/>
          <a:ext cx="6804025" cy="4112260"/>
        </p:xfrm>
        <a:graphic>
          <a:graphicData uri="http://schemas.openxmlformats.org/drawingml/2006/table">
            <a:tbl>
              <a:tblPr/>
              <a:tblGrid>
                <a:gridCol w="1337310"/>
                <a:gridCol w="1108710"/>
                <a:gridCol w="671830"/>
                <a:gridCol w="1370330"/>
                <a:gridCol w="962025"/>
                <a:gridCol w="1353820"/>
              </a:tblGrid>
              <a:tr h="413385">
                <a:tc gridSpan="6">
                  <a:txBody>
                    <a:bodyPr/>
                    <a:p>
                      <a:pPr marL="0" indent="0" algn="ctr">
                        <a:buNone/>
                      </a:pPr>
                      <a:r>
                        <a:rPr lang="en-US" sz="1200" b="1">
                          <a:latin typeface="Times New Roman" panose="02020603050405020304" charset="0"/>
                          <a:cs typeface="Times New Roman" panose="02020603050405020304" charset="0"/>
                        </a:rPr>
                        <a:t>User_Master</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716915">
                <a:tc>
                  <a:txBody>
                    <a:bodyPr/>
                    <a:p>
                      <a:pPr marL="0" indent="0">
                        <a:buNone/>
                      </a:pPr>
                      <a:r>
                        <a:rPr lang="en-US" sz="1200" b="1">
                          <a:latin typeface="Times New Roman" panose="02020603050405020304" charset="0"/>
                          <a:cs typeface="Times New Roman" panose="02020603050405020304" charset="0"/>
                        </a:rPr>
                        <a:t>Field_Name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b="1">
                          <a:latin typeface="Times New Roman" panose="02020603050405020304" charset="0"/>
                          <a:cs typeface="Times New Roman" panose="02020603050405020304" charset="0"/>
                        </a:rPr>
                        <a:t>Date_Type</a:t>
                      </a:r>
                      <a:endParaRPr lang="en-US" sz="11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Constant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charset="0"/>
                          <a:cs typeface="Times New Roman" panose="02020603050405020304" charset="0"/>
                        </a:rPr>
                        <a:t>Reference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Description</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98830">
                <a:tc>
                  <a:txBody>
                    <a:bodyPr/>
                    <a:p>
                      <a:pPr marL="0" indent="0">
                        <a:buNone/>
                      </a:pPr>
                      <a:r>
                        <a:rPr lang="en-US" sz="1100">
                          <a:latin typeface="Times New Roman" panose="02020603050405020304" charset="0"/>
                          <a:cs typeface="Times New Roman" panose="02020603050405020304" charset="0"/>
                        </a:rPr>
                        <a:t>User_ID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Primary Key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7710">
                <a:tc>
                  <a:txBody>
                    <a:bodyPr/>
                    <a:p>
                      <a:pPr marL="0" indent="0">
                        <a:buNone/>
                      </a:pPr>
                      <a:r>
                        <a:rPr lang="en-US" sz="1100">
                          <a:latin typeface="Times New Roman" panose="02020603050405020304" charset="0"/>
                          <a:cs typeface="Times New Roman" panose="02020603050405020304" charset="0"/>
                        </a:rPr>
                        <a:t>User_Name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NOT NULL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8345">
                <a:tc>
                  <a:txBody>
                    <a:bodyPr/>
                    <a:p>
                      <a:pPr marL="0" indent="0">
                        <a:buNone/>
                      </a:pPr>
                      <a:r>
                        <a:rPr lang="en-US" sz="1100">
                          <a:latin typeface="Times New Roman" panose="02020603050405020304" charset="0"/>
                          <a:cs typeface="Times New Roman" panose="02020603050405020304" charset="0"/>
                        </a:rPr>
                        <a:t>User_Email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NOT NULL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Email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7075">
                <a:tc>
                  <a:txBody>
                    <a:bodyPr/>
                    <a:p>
                      <a:pPr marL="0" indent="0">
                        <a:buNone/>
                      </a:pPr>
                      <a:r>
                        <a:rPr lang="en-US" sz="1100">
                          <a:latin typeface="Times New Roman" panose="02020603050405020304" charset="0"/>
                          <a:cs typeface="Times New Roman" panose="02020603050405020304" charset="0"/>
                        </a:rPr>
                        <a:t>User_Password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NOT NULL</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Password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Data Dictionary</a:t>
            </a:r>
            <a:endParaRPr lang="en-US" sz="3600">
              <a:latin typeface="Calibri" panose="020F0502020204030204"/>
              <a:ea typeface="Calibri" panose="020F0502020204030204"/>
              <a:cs typeface="Calibri" panose="020F0502020204030204"/>
              <a:sym typeface="Calibri" panose="020F0502020204030204"/>
            </a:endParaRPr>
          </a:p>
        </p:txBody>
      </p:sp>
      <p:sp>
        <p:nvSpPr>
          <p:cNvPr id="164" name="Google Shape;164;p2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graphicFrame>
        <p:nvGraphicFramePr>
          <p:cNvPr id="2" name="Table 1"/>
          <p:cNvGraphicFramePr/>
          <p:nvPr/>
        </p:nvGraphicFramePr>
        <p:xfrm>
          <a:off x="1052830" y="2040890"/>
          <a:ext cx="7048500" cy="3776345"/>
        </p:xfrm>
        <a:graphic>
          <a:graphicData uri="http://schemas.openxmlformats.org/drawingml/2006/table">
            <a:tbl>
              <a:tblPr/>
              <a:tblGrid>
                <a:gridCol w="1385570"/>
                <a:gridCol w="1148715"/>
                <a:gridCol w="695325"/>
                <a:gridCol w="1419860"/>
                <a:gridCol w="996315"/>
                <a:gridCol w="1402715"/>
              </a:tblGrid>
              <a:tr h="450215">
                <a:tc gridSpan="6">
                  <a:txBody>
                    <a:bodyPr/>
                    <a:p>
                      <a:pPr marL="0" indent="0" algn="ctr">
                        <a:buNone/>
                      </a:pPr>
                      <a:r>
                        <a:rPr lang="en-US" sz="1200" b="1">
                          <a:latin typeface="Times New Roman" panose="02020603050405020304" charset="0"/>
                          <a:cs typeface="Times New Roman" panose="02020603050405020304" charset="0"/>
                        </a:rPr>
                        <a:t>Liker_Master</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50850">
                <a:tc>
                  <a:txBody>
                    <a:bodyPr/>
                    <a:p>
                      <a:pPr marL="0" indent="0">
                        <a:buNone/>
                      </a:pPr>
                      <a:r>
                        <a:rPr lang="en-US" sz="1200" b="1">
                          <a:latin typeface="Times New Roman" panose="02020603050405020304" charset="0"/>
                          <a:cs typeface="Times New Roman" panose="02020603050405020304" charset="0"/>
                        </a:rPr>
                        <a:t>Field_Name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b="1">
                          <a:latin typeface="Times New Roman" panose="02020603050405020304" charset="0"/>
                          <a:cs typeface="Times New Roman" panose="02020603050405020304" charset="0"/>
                        </a:rPr>
                        <a:t>Data_Type</a:t>
                      </a:r>
                      <a:endParaRPr lang="en-US" sz="11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Constant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charset="0"/>
                          <a:cs typeface="Times New Roman" panose="02020603050405020304" charset="0"/>
                        </a:rPr>
                        <a:t>Reference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Description</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69315">
                <a:tc>
                  <a:txBody>
                    <a:bodyPr/>
                    <a:p>
                      <a:pPr marL="0" indent="0">
                        <a:buNone/>
                      </a:pPr>
                      <a:r>
                        <a:rPr lang="en-US" sz="1100">
                          <a:latin typeface="Times New Roman" panose="02020603050405020304" charset="0"/>
                          <a:cs typeface="Times New Roman" panose="02020603050405020304" charset="0"/>
                        </a:rPr>
                        <a:t>Like_ID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Primary Key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Like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93115">
                <a:tc>
                  <a:txBody>
                    <a:bodyPr/>
                    <a:p>
                      <a:pPr marL="0" indent="0">
                        <a:buNone/>
                      </a:pPr>
                      <a:r>
                        <a:rPr lang="en-US" sz="1100">
                          <a:latin typeface="Times New Roman" panose="02020603050405020304" charset="0"/>
                          <a:cs typeface="Times New Roman" panose="02020603050405020304" charset="0"/>
                        </a:rPr>
                        <a:t>User_ID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User_Master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0370">
                <a:tc>
                  <a:txBody>
                    <a:bodyPr/>
                    <a:p>
                      <a:pPr marL="0" indent="0">
                        <a:buNone/>
                      </a:pPr>
                      <a:r>
                        <a:rPr lang="en-US" sz="1100">
                          <a:latin typeface="Times New Roman" panose="02020603050405020304" charset="0"/>
                          <a:cs typeface="Times New Roman" panose="02020603050405020304" charset="0"/>
                        </a:rPr>
                        <a:t>Post_ID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Post_Master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92480">
                <a:tc>
                  <a:txBody>
                    <a:bodyPr/>
                    <a:p>
                      <a:pPr marL="0" indent="0">
                        <a:buNone/>
                      </a:pPr>
                      <a:r>
                        <a:rPr lang="en-US" sz="1100">
                          <a:latin typeface="Times New Roman" panose="02020603050405020304" charset="0"/>
                          <a:cs typeface="Times New Roman" panose="02020603050405020304" charset="0"/>
                        </a:rPr>
                        <a:t>Admin_ID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Admin_Master</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Data Dictionary</a:t>
            </a:r>
            <a:endParaRPr lang="en-US" sz="3600">
              <a:latin typeface="Calibri" panose="020F0502020204030204"/>
              <a:ea typeface="Calibri" panose="020F0502020204030204"/>
              <a:cs typeface="Calibri" panose="020F0502020204030204"/>
              <a:sym typeface="Calibri" panose="020F0502020204030204"/>
            </a:endParaRPr>
          </a:p>
        </p:txBody>
      </p:sp>
      <p:sp>
        <p:nvSpPr>
          <p:cNvPr id="170" name="Google Shape;170;p2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graphicFrame>
        <p:nvGraphicFramePr>
          <p:cNvPr id="2" name="Table 1"/>
          <p:cNvGraphicFramePr/>
          <p:nvPr/>
        </p:nvGraphicFramePr>
        <p:xfrm>
          <a:off x="1189355" y="1880870"/>
          <a:ext cx="6663690" cy="4163695"/>
        </p:xfrm>
        <a:graphic>
          <a:graphicData uri="http://schemas.openxmlformats.org/drawingml/2006/table">
            <a:tbl>
              <a:tblPr/>
              <a:tblGrid>
                <a:gridCol w="1702435"/>
                <a:gridCol w="933450"/>
                <a:gridCol w="565150"/>
                <a:gridCol w="1153795"/>
                <a:gridCol w="809625"/>
                <a:gridCol w="1499235"/>
              </a:tblGrid>
              <a:tr h="256540">
                <a:tc gridSpan="6">
                  <a:txBody>
                    <a:bodyPr/>
                    <a:p>
                      <a:pPr marL="0" indent="0" algn="ctr">
                        <a:buNone/>
                      </a:pPr>
                      <a:r>
                        <a:rPr lang="en-US" sz="1200" b="1">
                          <a:latin typeface="Times New Roman" panose="02020603050405020304" charset="0"/>
                          <a:cs typeface="Times New Roman" panose="02020603050405020304" charset="0"/>
                        </a:rPr>
                        <a:t>Post_Master</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55905">
                <a:tc>
                  <a:txBody>
                    <a:bodyPr/>
                    <a:p>
                      <a:pPr marL="0" indent="0">
                        <a:buNone/>
                      </a:pPr>
                      <a:r>
                        <a:rPr lang="en-US" sz="1200" b="1">
                          <a:latin typeface="Times New Roman" panose="02020603050405020304" charset="0"/>
                          <a:cs typeface="Times New Roman" panose="02020603050405020304" charset="0"/>
                        </a:rPr>
                        <a:t>Field_Name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b="1">
                          <a:latin typeface="Times New Roman" panose="02020603050405020304" charset="0"/>
                          <a:cs typeface="Times New Roman" panose="02020603050405020304" charset="0"/>
                        </a:rPr>
                        <a:t>Date_Type</a:t>
                      </a:r>
                      <a:endParaRPr lang="en-US" sz="11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Constant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charset="0"/>
                          <a:cs typeface="Times New Roman" panose="02020603050405020304" charset="0"/>
                        </a:rPr>
                        <a:t>Reference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Description</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5300">
                <a:tc>
                  <a:txBody>
                    <a:bodyPr/>
                    <a:p>
                      <a:pPr marL="0" indent="0">
                        <a:buNone/>
                      </a:pPr>
                      <a:r>
                        <a:rPr lang="en-US" sz="1100">
                          <a:latin typeface="Times New Roman" panose="02020603050405020304" charset="0"/>
                          <a:cs typeface="Times New Roman" panose="02020603050405020304" charset="0"/>
                        </a:rPr>
                        <a:t>Post_ID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Primary Key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p>
                      <a:pPr marL="0" indent="0">
                        <a:buNone/>
                      </a:pPr>
                      <a:r>
                        <a:rPr lang="en-US" sz="1100">
                          <a:latin typeface="Times New Roman" panose="02020603050405020304" charset="0"/>
                          <a:cs typeface="Times New Roman" panose="02020603050405020304" charset="0"/>
                        </a:rPr>
                        <a:t>Admin_ID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Admin_Master</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p>
                      <a:pPr marL="0" indent="0">
                        <a:buNone/>
                      </a:pPr>
                      <a:r>
                        <a:rPr lang="en-US" sz="1100">
                          <a:latin typeface="Times New Roman" panose="02020603050405020304" charset="0"/>
                          <a:cs typeface="Times New Roman" panose="02020603050405020304" charset="0"/>
                        </a:rPr>
                        <a:t>Post_Name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p>
                      <a:pPr marL="0" indent="0">
                        <a:buNone/>
                      </a:pPr>
                      <a:r>
                        <a:rPr lang="en-US" sz="1100">
                          <a:latin typeface="Times New Roman" panose="02020603050405020304" charset="0"/>
                          <a:cs typeface="Times New Roman" panose="02020603050405020304" charset="0"/>
                        </a:rPr>
                        <a:t>Post_Content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Content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p>
                      <a:pPr marL="0" indent="0">
                        <a:buNone/>
                      </a:pPr>
                      <a:r>
                        <a:rPr lang="en-US" sz="1100">
                          <a:latin typeface="Times New Roman" panose="02020603050405020304" charset="0"/>
                          <a:cs typeface="Times New Roman" panose="02020603050405020304" charset="0"/>
                        </a:rPr>
                        <a:t>Post_Category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Category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1485">
                <a:tc>
                  <a:txBody>
                    <a:bodyPr/>
                    <a:p>
                      <a:pPr marL="0" indent="0">
                        <a:buNone/>
                      </a:pPr>
                      <a:r>
                        <a:rPr lang="en-US" sz="1100">
                          <a:latin typeface="Times New Roman" panose="02020603050405020304" charset="0"/>
                          <a:cs typeface="Times New Roman" panose="02020603050405020304" charset="0"/>
                        </a:rPr>
                        <a:t>Image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IMAGE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Image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215">
                <a:tc>
                  <a:txBody>
                    <a:bodyPr/>
                    <a:p>
                      <a:pPr marL="0" indent="0">
                        <a:buNone/>
                      </a:pPr>
                      <a:r>
                        <a:rPr lang="en-US" sz="1100">
                          <a:latin typeface="Times New Roman" panose="02020603050405020304" charset="0"/>
                          <a:cs typeface="Times New Roman" panose="02020603050405020304" charset="0"/>
                        </a:rPr>
                        <a:t>Post_Date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p>
                      <a:pPr marL="0" indent="0">
                        <a:buNone/>
                      </a:pPr>
                      <a:r>
                        <a:rPr lang="en-US" sz="1100">
                          <a:latin typeface="Times New Roman" panose="02020603050405020304" charset="0"/>
                          <a:cs typeface="Times New Roman" panose="02020603050405020304" charset="0"/>
                        </a:rPr>
                        <a:t>Post_Status</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Status</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Data Dictionary</a:t>
            </a:r>
            <a:endParaRPr lang="en-US" sz="3600">
              <a:latin typeface="Calibri" panose="020F0502020204030204"/>
              <a:ea typeface="Calibri" panose="020F0502020204030204"/>
              <a:cs typeface="Calibri" panose="020F0502020204030204"/>
              <a:sym typeface="Calibri" panose="020F0502020204030204"/>
            </a:endParaRPr>
          </a:p>
        </p:txBody>
      </p:sp>
      <p:sp>
        <p:nvSpPr>
          <p:cNvPr id="176" name="Google Shape;176;p23"/>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177" name="Google Shape;177;p23"/>
          <p:cNvSpPr/>
          <p:nvPr/>
        </p:nvSpPr>
        <p:spPr>
          <a:xfrm>
            <a:off x="633413" y="1747838"/>
            <a:ext cx="11474960" cy="123580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2" name="Table 1"/>
          <p:cNvGraphicFramePr/>
          <p:nvPr/>
        </p:nvGraphicFramePr>
        <p:xfrm>
          <a:off x="977900" y="1901825"/>
          <a:ext cx="6996430" cy="4098925"/>
        </p:xfrm>
        <a:graphic>
          <a:graphicData uri="http://schemas.openxmlformats.org/drawingml/2006/table">
            <a:tbl>
              <a:tblPr/>
              <a:tblGrid>
                <a:gridCol w="2073910"/>
                <a:gridCol w="933450"/>
                <a:gridCol w="565150"/>
                <a:gridCol w="1153795"/>
                <a:gridCol w="809625"/>
                <a:gridCol w="1460500"/>
              </a:tblGrid>
              <a:tr h="319405">
                <a:tc gridSpan="6">
                  <a:txBody>
                    <a:bodyPr/>
                    <a:p>
                      <a:pPr marL="0" indent="0" algn="ctr">
                        <a:buNone/>
                      </a:pPr>
                      <a:r>
                        <a:rPr lang="en-US" sz="1200" b="1">
                          <a:latin typeface="Times New Roman" panose="02020603050405020304" charset="0"/>
                          <a:cs typeface="Times New Roman" panose="02020603050405020304" charset="0"/>
                        </a:rPr>
                        <a:t>Comment_Master</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319405">
                <a:tc>
                  <a:txBody>
                    <a:bodyPr/>
                    <a:p>
                      <a:pPr marL="0" indent="0">
                        <a:buNone/>
                      </a:pPr>
                      <a:r>
                        <a:rPr lang="en-US" sz="1200" b="1">
                          <a:latin typeface="Times New Roman" panose="02020603050405020304" charset="0"/>
                          <a:cs typeface="Times New Roman" panose="02020603050405020304" charset="0"/>
                        </a:rPr>
                        <a:t>Field_Name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b="1">
                          <a:latin typeface="Times New Roman" panose="02020603050405020304" charset="0"/>
                          <a:cs typeface="Times New Roman" panose="02020603050405020304" charset="0"/>
                        </a:rPr>
                        <a:t>Date_Type</a:t>
                      </a:r>
                      <a:endParaRPr lang="en-US" sz="11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Size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Constant</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200" b="1">
                          <a:latin typeface="Times New Roman" panose="02020603050405020304" charset="0"/>
                          <a:cs typeface="Times New Roman" panose="02020603050405020304" charset="0"/>
                        </a:rPr>
                        <a:t>Reference</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200" b="1">
                          <a:latin typeface="Times New Roman" panose="02020603050405020304" charset="0"/>
                          <a:cs typeface="Times New Roman" panose="02020603050405020304" charset="0"/>
                        </a:rPr>
                        <a:t>Description</a:t>
                      </a:r>
                      <a:endParaRPr lang="en-US" sz="1200" b="1">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16585">
                <a:tc>
                  <a:txBody>
                    <a:bodyPr/>
                    <a:p>
                      <a:pPr marL="0" indent="0">
                        <a:buNone/>
                      </a:pPr>
                      <a:r>
                        <a:rPr lang="en-US" sz="1100">
                          <a:latin typeface="Times New Roman" panose="02020603050405020304" charset="0"/>
                          <a:cs typeface="Times New Roman" panose="02020603050405020304" charset="0"/>
                        </a:rPr>
                        <a:t>Comment_ID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Primary Key</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Comment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7815">
                <a:tc>
                  <a:txBody>
                    <a:bodyPr/>
                    <a:p>
                      <a:pPr marL="0" indent="0">
                        <a:buNone/>
                      </a:pPr>
                      <a:r>
                        <a:rPr lang="en-US" sz="1100">
                          <a:latin typeface="Times New Roman" panose="02020603050405020304" charset="0"/>
                          <a:cs typeface="Times New Roman" panose="02020603050405020304" charset="0"/>
                        </a:rPr>
                        <a:t>Post_ID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Post_Master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Post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61975">
                <a:tc>
                  <a:txBody>
                    <a:bodyPr/>
                    <a:p>
                      <a:pPr marL="0" indent="0">
                        <a:buNone/>
                      </a:pPr>
                      <a:r>
                        <a:rPr lang="en-US" sz="1100">
                          <a:latin typeface="Times New Roman" panose="02020603050405020304" charset="0"/>
                          <a:cs typeface="Times New Roman" panose="02020603050405020304" charset="0"/>
                        </a:rPr>
                        <a:t>Admin_ID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 </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Admin_Master</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Admin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61975">
                <a:tc>
                  <a:txBody>
                    <a:bodyPr/>
                    <a:p>
                      <a:pPr marL="0" indent="0">
                        <a:buNone/>
                      </a:pPr>
                      <a:r>
                        <a:rPr lang="en-US" sz="1100">
                          <a:latin typeface="Times New Roman" panose="02020603050405020304" charset="0"/>
                          <a:cs typeface="Times New Roman" panose="02020603050405020304" charset="0"/>
                        </a:rPr>
                        <a:t>User_ID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User_Master</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ID</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61975">
                <a:tc>
                  <a:txBody>
                    <a:bodyPr/>
                    <a:p>
                      <a:pPr marL="0" indent="0">
                        <a:buNone/>
                      </a:pPr>
                      <a:r>
                        <a:rPr lang="en-US" sz="1100">
                          <a:latin typeface="Times New Roman" panose="02020603050405020304" charset="0"/>
                          <a:cs typeface="Times New Roman" panose="02020603050405020304" charset="0"/>
                        </a:rPr>
                        <a:t>User_Name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INT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FOREAN KEY</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User_Master</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User Name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61975">
                <a:tc>
                  <a:txBody>
                    <a:bodyPr/>
                    <a:p>
                      <a:pPr marL="0" indent="0">
                        <a:buNone/>
                      </a:pPr>
                      <a:r>
                        <a:rPr lang="en-US" sz="1100">
                          <a:latin typeface="Times New Roman" panose="02020603050405020304" charset="0"/>
                          <a:cs typeface="Times New Roman" panose="02020603050405020304" charset="0"/>
                        </a:rPr>
                        <a:t>Comment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VARCHAR</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50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Comment</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97815">
                <a:tc>
                  <a:txBody>
                    <a:bodyPr/>
                    <a:p>
                      <a:pPr marL="0" indent="0">
                        <a:buNone/>
                      </a:pPr>
                      <a:r>
                        <a:rPr lang="en-US" sz="1100">
                          <a:latin typeface="Times New Roman" panose="02020603050405020304" charset="0"/>
                          <a:cs typeface="Times New Roman" panose="02020603050405020304" charset="0"/>
                        </a:rPr>
                        <a:t>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100">
                          <a:latin typeface="Times New Roman" panose="02020603050405020304" charset="0"/>
                          <a:cs typeface="Times New Roman" panose="02020603050405020304" charset="0"/>
                        </a:rPr>
                        <a:t>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10</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000">
                          <a:latin typeface="Times New Roman" panose="02020603050405020304" charset="0"/>
                          <a:cs typeface="Times New Roman" panose="02020603050405020304" charset="0"/>
                        </a:rPr>
                        <a:t>NOT NULL</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sz="1000">
                          <a:latin typeface="Times New Roman" panose="02020603050405020304" charset="0"/>
                          <a:cs typeface="Times New Roman" panose="02020603050405020304" charset="0"/>
                        </a:rPr>
                        <a:t>-</a:t>
                      </a:r>
                      <a:endParaRPr lang="en-US" sz="10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marL="0" indent="0">
                        <a:buNone/>
                      </a:pPr>
                      <a:r>
                        <a:rPr lang="en-US" sz="1100">
                          <a:latin typeface="Times New Roman" panose="02020603050405020304" charset="0"/>
                          <a:cs typeface="Times New Roman" panose="02020603050405020304" charset="0"/>
                        </a:rPr>
                        <a:t>It Describes Date</a:t>
                      </a:r>
                      <a:endParaRPr lang="en-US" sz="1100">
                        <a:latin typeface="Times New Roman" panose="02020603050405020304" charset="0"/>
                        <a:ea typeface="Times New Roman" panose="02020603050405020304" charset="0"/>
                        <a:cs typeface="Times New Roman" panose="02020603050405020304" charset="0"/>
                      </a:endParaRPr>
                    </a:p>
                  </a:txBody>
                  <a:tcPr marL="0" marR="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a:t>
            </a:r>
            <a:endParaRPr lang="en-US" sz="3600">
              <a:latin typeface="Calibri" panose="020F0502020204030204"/>
              <a:ea typeface="Calibri" panose="020F0502020204030204"/>
              <a:cs typeface="Calibri" panose="020F0502020204030204"/>
              <a:sym typeface="Calibri" panose="020F0502020204030204"/>
            </a:endParaRPr>
          </a:p>
        </p:txBody>
      </p:sp>
      <p:sp>
        <p:nvSpPr>
          <p:cNvPr id="214" name="Google Shape;214;p29"/>
          <p:cNvSpPr txBox="1"/>
          <p:nvPr>
            <p:ph type="body" idx="1"/>
          </p:nvPr>
        </p:nvSpPr>
        <p:spPr>
          <a:xfrm>
            <a:off x="517652" y="1633855"/>
            <a:ext cx="6337934" cy="1795145"/>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ER Diagram</a:t>
            </a:r>
            <a:endParaRPr sz="2600" b="0" u="none">
              <a:solidFill>
                <a:schemeClr val="dk1"/>
              </a:solidFill>
            </a:endParaRPr>
          </a:p>
        </p:txBody>
      </p:sp>
      <p:sp>
        <p:nvSpPr>
          <p:cNvPr id="215" name="Google Shape;215;p29"/>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E_R"/>
          <p:cNvPicPr>
            <a:picLocks noChangeAspect="1"/>
          </p:cNvPicPr>
          <p:nvPr/>
        </p:nvPicPr>
        <p:blipFill>
          <a:blip r:embed="rId1"/>
          <a:stretch>
            <a:fillRect/>
          </a:stretch>
        </p:blipFill>
        <p:spPr>
          <a:xfrm>
            <a:off x="1257300" y="2192020"/>
            <a:ext cx="6629400" cy="39135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latin typeface="Calibri" panose="020F0502020204030204"/>
                <a:ea typeface="Calibri" panose="020F0502020204030204"/>
                <a:cs typeface="Calibri" panose="020F0502020204030204"/>
                <a:sym typeface="Calibri" panose="020F0502020204030204"/>
              </a:rPr>
              <a:t>Diagrams</a:t>
            </a:r>
            <a:endParaRPr lang="en-US">
              <a:latin typeface="Calibri" panose="020F0502020204030204"/>
              <a:ea typeface="Calibri" panose="020F0502020204030204"/>
              <a:cs typeface="Calibri" panose="020F0502020204030204"/>
              <a:sym typeface="Calibri" panose="020F0502020204030204"/>
            </a:endParaRPr>
          </a:p>
        </p:txBody>
      </p:sp>
      <p:sp>
        <p:nvSpPr>
          <p:cNvPr id="221" name="Google Shape;221;p30"/>
          <p:cNvSpPr txBox="1"/>
          <p:nvPr>
            <p:ph type="body" idx="1"/>
          </p:nvPr>
        </p:nvSpPr>
        <p:spPr>
          <a:xfrm>
            <a:off x="612140" y="1509559"/>
            <a:ext cx="6337934" cy="1795145"/>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sz="2600" b="0" u="none">
                <a:solidFill>
                  <a:srgbClr val="000000"/>
                </a:solidFill>
                <a:latin typeface="Calibri" panose="020F0502020204030204"/>
                <a:ea typeface="Calibri" panose="020F0502020204030204"/>
                <a:cs typeface="Calibri" panose="020F0502020204030204"/>
                <a:sym typeface="Calibri" panose="020F0502020204030204"/>
              </a:rPr>
              <a:t>Class Diagram</a:t>
            </a:r>
            <a:endParaRPr sz="2600" b="0" u="none"/>
          </a:p>
        </p:txBody>
      </p:sp>
      <p:sp>
        <p:nvSpPr>
          <p:cNvPr id="222" name="Google Shape;222;p30"/>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1" name="Picture 0" descr="Screenshot 2023-12-25 120922"/>
          <p:cNvPicPr>
            <a:picLocks noChangeAspect="1"/>
          </p:cNvPicPr>
          <p:nvPr/>
        </p:nvPicPr>
        <p:blipFill>
          <a:blip r:embed="rId1"/>
          <a:stretch>
            <a:fillRect/>
          </a:stretch>
        </p:blipFill>
        <p:spPr>
          <a:xfrm>
            <a:off x="1196975" y="1974850"/>
            <a:ext cx="6393815" cy="4632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latin typeface="Calibri" panose="020F0502020204030204"/>
                <a:ea typeface="Calibri" panose="020F0502020204030204"/>
                <a:cs typeface="Calibri" panose="020F0502020204030204"/>
                <a:sym typeface="Calibri" panose="020F0502020204030204"/>
              </a:rPr>
              <a:t>Diagrams</a:t>
            </a:r>
            <a:endParaRPr lang="en-US">
              <a:latin typeface="Calibri" panose="020F0502020204030204"/>
              <a:ea typeface="Calibri" panose="020F0502020204030204"/>
              <a:cs typeface="Calibri" panose="020F0502020204030204"/>
              <a:sym typeface="Calibri" panose="020F0502020204030204"/>
            </a:endParaRPr>
          </a:p>
        </p:txBody>
      </p:sp>
      <p:sp>
        <p:nvSpPr>
          <p:cNvPr id="228" name="Google Shape;228;p31"/>
          <p:cNvSpPr txBox="1"/>
          <p:nvPr>
            <p:ph type="body" idx="1"/>
          </p:nvPr>
        </p:nvSpPr>
        <p:spPr>
          <a:xfrm>
            <a:off x="612140" y="1509395"/>
            <a:ext cx="3959860" cy="635000"/>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Sequence Diagram (Admin)</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229" name="Google Shape;229;p3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sequance(Admin)"/>
          <p:cNvPicPr>
            <a:picLocks noChangeAspect="1"/>
          </p:cNvPicPr>
          <p:nvPr/>
        </p:nvPicPr>
        <p:blipFill>
          <a:blip r:embed="rId1"/>
          <a:stretch>
            <a:fillRect/>
          </a:stretch>
        </p:blipFill>
        <p:spPr>
          <a:xfrm>
            <a:off x="1067435" y="2045335"/>
            <a:ext cx="7009130" cy="42462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227" name="Google Shape;227;p3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p>
            <a:pPr marL="0" lvl="0" indent="0" algn="l" rtl="0">
              <a:lnSpc>
                <a:spcPct val="100000"/>
              </a:lnSpc>
              <a:spcBef>
                <a:spcPts val="0"/>
              </a:spcBef>
              <a:spcAft>
                <a:spcPts val="0"/>
              </a:spcAft>
              <a:buSzPts val="1400"/>
              <a:buNone/>
            </a:pPr>
            <a:r>
              <a:rPr lang="en-US">
                <a:latin typeface="Calibri" panose="020F0502020204030204"/>
                <a:ea typeface="Calibri" panose="020F0502020204030204"/>
                <a:cs typeface="Calibri" panose="020F0502020204030204"/>
                <a:sym typeface="Calibri" panose="020F0502020204030204"/>
              </a:rPr>
              <a:t>Diagrams</a:t>
            </a:r>
            <a:endParaRPr lang="en-US">
              <a:latin typeface="Calibri" panose="020F0502020204030204"/>
              <a:ea typeface="Calibri" panose="020F0502020204030204"/>
              <a:cs typeface="Calibri" panose="020F0502020204030204"/>
              <a:sym typeface="Calibri" panose="020F0502020204030204"/>
            </a:endParaRPr>
          </a:p>
        </p:txBody>
      </p:sp>
      <p:sp>
        <p:nvSpPr>
          <p:cNvPr id="228" name="Google Shape;228;p31"/>
          <p:cNvSpPr txBox="1"/>
          <p:nvPr>
            <p:ph type="body" idx="1"/>
          </p:nvPr>
        </p:nvSpPr>
        <p:spPr>
          <a:xfrm>
            <a:off x="612140" y="1509395"/>
            <a:ext cx="3959860" cy="635000"/>
          </a:xfrm>
          <a:prstGeom prst="rect">
            <a:avLst/>
          </a:prstGeom>
          <a:noFill/>
          <a:ln>
            <a:noFill/>
          </a:ln>
        </p:spPr>
        <p:txBody>
          <a:bodyPr spcFirstLastPara="1" wrap="square" lIns="0" tIns="0" rIns="0" bIns="0" anchor="t" anchorCtr="0">
            <a:noAutofit/>
          </a:bodyPr>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Sequence Diagram (User)</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pic>
        <p:nvPicPr>
          <p:cNvPr id="3" name="Picture 2" descr="sequacnce(User)"/>
          <p:cNvPicPr>
            <a:picLocks noChangeAspect="1"/>
          </p:cNvPicPr>
          <p:nvPr/>
        </p:nvPicPr>
        <p:blipFill>
          <a:blip r:embed="rId1"/>
          <a:stretch>
            <a:fillRect/>
          </a:stretch>
        </p:blipFill>
        <p:spPr>
          <a:xfrm>
            <a:off x="916305" y="2046605"/>
            <a:ext cx="7310755" cy="43313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8"/>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Overview</a:t>
            </a:r>
            <a:endParaRPr sz="3600">
              <a:latin typeface="Calibri" panose="020F0502020204030204"/>
              <a:ea typeface="Calibri" panose="020F0502020204030204"/>
              <a:cs typeface="Calibri" panose="020F0502020204030204"/>
              <a:sym typeface="Calibri" panose="020F0502020204030204"/>
            </a:endParaRPr>
          </a:p>
        </p:txBody>
      </p:sp>
      <p:sp>
        <p:nvSpPr>
          <p:cNvPr id="61" name="Google Shape;61;p8"/>
          <p:cNvSpPr txBox="1"/>
          <p:nvPr>
            <p:ph type="body" idx="1"/>
          </p:nvPr>
        </p:nvSpPr>
        <p:spPr>
          <a:xfrm>
            <a:off x="517652" y="1633855"/>
            <a:ext cx="6066028" cy="3862377"/>
          </a:xfrm>
          <a:prstGeom prst="rect">
            <a:avLst/>
          </a:prstGeom>
          <a:noFill/>
          <a:ln>
            <a:noFill/>
          </a:ln>
        </p:spPr>
        <p:txBody>
          <a:bodyPr spcFirstLastPara="1" wrap="square" lIns="0" tIns="0" rIns="0" bIns="0" anchor="t" anchorCtr="0">
            <a:noAutofit/>
          </a:bodyPr>
          <a:lstStyle/>
          <a:p>
            <a:pPr marL="469265" lvl="0" indent="-457200" algn="l" rtl="0">
              <a:lnSpc>
                <a:spcPct val="100000"/>
              </a:lnSpc>
              <a:spcBef>
                <a:spcPts val="105"/>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Abstract</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5"/>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Problem Summary</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Module Description</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Data Dictionary</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Diagrams</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Screenshot</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Conclusion</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Expected Outcomes</a:t>
            </a:r>
            <a:endParaRPr lang="en-US" sz="2600" b="0" u="none">
              <a:solidFill>
                <a:schemeClr val="dk1"/>
              </a:solidFill>
              <a:latin typeface="Calibri" panose="020F0502020204030204"/>
              <a:ea typeface="Calibri" panose="020F0502020204030204"/>
              <a:cs typeface="Calibri" panose="020F0502020204030204"/>
              <a:sym typeface="Calibri" panose="020F0502020204030204"/>
            </a:endParaRPr>
          </a:p>
          <a:p>
            <a:pPr marL="469265" lvl="0" indent="-457200" algn="l" rtl="0">
              <a:lnSpc>
                <a:spcPct val="100000"/>
              </a:lnSpc>
              <a:spcBef>
                <a:spcPts val="0"/>
              </a:spcBef>
              <a:spcAft>
                <a:spcPts val="0"/>
              </a:spcAft>
              <a:buSzPts val="1400"/>
              <a:buFont typeface="Noto Sans Symbols"/>
              <a:buChar char="⮚"/>
            </a:pPr>
            <a:r>
              <a:rPr lang="en-US" sz="2600" b="0" u="none">
                <a:solidFill>
                  <a:schemeClr val="dk1"/>
                </a:solidFill>
                <a:latin typeface="Calibri" panose="020F0502020204030204"/>
                <a:ea typeface="Calibri" panose="020F0502020204030204"/>
                <a:cs typeface="Calibri" panose="020F0502020204030204"/>
                <a:sym typeface="Calibri" panose="020F0502020204030204"/>
              </a:rPr>
              <a:t>Thank You</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62" name="Google Shape;62;p8"/>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latin typeface="Calibri" panose="020F0502020204030204"/>
                <a:ea typeface="Calibri" panose="020F0502020204030204"/>
                <a:cs typeface="Calibri" panose="020F0502020204030204"/>
                <a:sym typeface="Calibri" panose="020F0502020204030204"/>
              </a:rPr>
              <a:t>Diagrams</a:t>
            </a:r>
            <a:endParaRPr lang="en-US">
              <a:latin typeface="Calibri" panose="020F0502020204030204"/>
              <a:ea typeface="Calibri" panose="020F0502020204030204"/>
              <a:cs typeface="Calibri" panose="020F0502020204030204"/>
              <a:sym typeface="Calibri" panose="020F0502020204030204"/>
            </a:endParaRPr>
          </a:p>
        </p:txBody>
      </p:sp>
      <p:sp>
        <p:nvSpPr>
          <p:cNvPr id="235" name="Google Shape;235;p32"/>
          <p:cNvSpPr txBox="1"/>
          <p:nvPr>
            <p:ph type="body" idx="1"/>
          </p:nvPr>
        </p:nvSpPr>
        <p:spPr>
          <a:xfrm>
            <a:off x="612140" y="1509395"/>
            <a:ext cx="4424045" cy="477520"/>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Collaboration Diagram(Admin)</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236" name="Google Shape;236;p3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collabrastion(Admin)"/>
          <p:cNvPicPr>
            <a:picLocks noChangeAspect="1"/>
          </p:cNvPicPr>
          <p:nvPr/>
        </p:nvPicPr>
        <p:blipFill>
          <a:blip r:embed="rId1"/>
          <a:stretch>
            <a:fillRect/>
          </a:stretch>
        </p:blipFill>
        <p:spPr>
          <a:xfrm>
            <a:off x="976630" y="2054225"/>
            <a:ext cx="7191375" cy="4145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234" name="Google Shape;234;p3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p>
            <a:pPr marL="0" lvl="0" indent="0" algn="l" rtl="0">
              <a:lnSpc>
                <a:spcPct val="100000"/>
              </a:lnSpc>
              <a:spcBef>
                <a:spcPts val="0"/>
              </a:spcBef>
              <a:spcAft>
                <a:spcPts val="0"/>
              </a:spcAft>
              <a:buSzPts val="1400"/>
              <a:buNone/>
            </a:pPr>
            <a:r>
              <a:rPr lang="en-US">
                <a:latin typeface="Calibri" panose="020F0502020204030204"/>
                <a:ea typeface="Calibri" panose="020F0502020204030204"/>
                <a:cs typeface="Calibri" panose="020F0502020204030204"/>
                <a:sym typeface="Calibri" panose="020F0502020204030204"/>
              </a:rPr>
              <a:t>Diagrams</a:t>
            </a:r>
            <a:endParaRPr lang="en-US">
              <a:latin typeface="Calibri" panose="020F0502020204030204"/>
              <a:ea typeface="Calibri" panose="020F0502020204030204"/>
              <a:cs typeface="Calibri" panose="020F0502020204030204"/>
              <a:sym typeface="Calibri" panose="020F0502020204030204"/>
            </a:endParaRPr>
          </a:p>
        </p:txBody>
      </p:sp>
      <p:sp>
        <p:nvSpPr>
          <p:cNvPr id="235" name="Google Shape;235;p32"/>
          <p:cNvSpPr txBox="1"/>
          <p:nvPr>
            <p:ph type="body" idx="1"/>
          </p:nvPr>
        </p:nvSpPr>
        <p:spPr>
          <a:xfrm>
            <a:off x="612140" y="1509395"/>
            <a:ext cx="4424045" cy="477520"/>
          </a:xfrm>
          <a:prstGeom prst="rect">
            <a:avLst/>
          </a:prstGeom>
          <a:noFill/>
          <a:ln>
            <a:noFill/>
          </a:ln>
        </p:spPr>
        <p:txBody>
          <a:bodyPr spcFirstLastPara="1" wrap="square" lIns="0" tIns="0" rIns="0" bIns="0" anchor="t" anchorCtr="0">
            <a:noAutofit/>
          </a:bodyPr>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Collaboration Diagram(User)</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pic>
        <p:nvPicPr>
          <p:cNvPr id="2" name="Picture 1" descr="collabrastion(User)"/>
          <p:cNvPicPr>
            <a:picLocks noChangeAspect="1"/>
          </p:cNvPicPr>
          <p:nvPr/>
        </p:nvPicPr>
        <p:blipFill>
          <a:blip r:embed="rId1"/>
          <a:stretch>
            <a:fillRect/>
          </a:stretch>
        </p:blipFill>
        <p:spPr>
          <a:xfrm>
            <a:off x="1163320" y="1972310"/>
            <a:ext cx="6663055" cy="44056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42" name="Google Shape;242;p33"/>
          <p:cNvSpPr txBox="1"/>
          <p:nvPr>
            <p:ph type="body" idx="1"/>
          </p:nvPr>
        </p:nvSpPr>
        <p:spPr>
          <a:xfrm>
            <a:off x="602515" y="1633855"/>
            <a:ext cx="6337934" cy="1795145"/>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State Diagram (Admin)</a:t>
            </a:r>
            <a:endParaRPr sz="2600" b="0" u="none">
              <a:solidFill>
                <a:schemeClr val="dk1"/>
              </a:solidFill>
            </a:endParaRPr>
          </a:p>
        </p:txBody>
      </p:sp>
      <p:sp>
        <p:nvSpPr>
          <p:cNvPr id="243" name="Google Shape;243;p33"/>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state_admin"/>
          <p:cNvPicPr>
            <a:picLocks noChangeAspect="1"/>
          </p:cNvPicPr>
          <p:nvPr/>
        </p:nvPicPr>
        <p:blipFill>
          <a:blip r:embed="rId1"/>
          <a:stretch>
            <a:fillRect/>
          </a:stretch>
        </p:blipFill>
        <p:spPr>
          <a:xfrm>
            <a:off x="1456690" y="2099310"/>
            <a:ext cx="6230620" cy="4403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49" name="Google Shape;249;p34"/>
          <p:cNvSpPr txBox="1"/>
          <p:nvPr>
            <p:ph type="body" idx="1"/>
          </p:nvPr>
        </p:nvSpPr>
        <p:spPr>
          <a:xfrm>
            <a:off x="602515"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State Diagram (User)</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250" name="Google Shape;250;p34"/>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state_user"/>
          <p:cNvPicPr>
            <a:picLocks noChangeAspect="1"/>
          </p:cNvPicPr>
          <p:nvPr/>
        </p:nvPicPr>
        <p:blipFill>
          <a:blip r:embed="rId1"/>
          <a:stretch>
            <a:fillRect/>
          </a:stretch>
        </p:blipFill>
        <p:spPr>
          <a:xfrm>
            <a:off x="1372870" y="2061845"/>
            <a:ext cx="6214110" cy="43160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56" name="Google Shape;256;p35"/>
          <p:cNvSpPr txBox="1"/>
          <p:nvPr>
            <p:ph type="body" idx="1"/>
          </p:nvPr>
        </p:nvSpPr>
        <p:spPr>
          <a:xfrm>
            <a:off x="517652"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Activity Diagram (Admin Side)</a:t>
            </a:r>
            <a:endParaRPr sz="2600" b="0" u="none">
              <a:solidFill>
                <a:schemeClr val="dk1"/>
              </a:solidFill>
            </a:endParaRPr>
          </a:p>
        </p:txBody>
      </p:sp>
      <p:sp>
        <p:nvSpPr>
          <p:cNvPr id="257" name="Google Shape;257;p35"/>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ctivity_admin"/>
          <p:cNvPicPr>
            <a:picLocks noChangeAspect="1"/>
          </p:cNvPicPr>
          <p:nvPr/>
        </p:nvPicPr>
        <p:blipFill>
          <a:blip r:embed="rId1"/>
          <a:stretch>
            <a:fillRect/>
          </a:stretch>
        </p:blipFill>
        <p:spPr>
          <a:xfrm>
            <a:off x="2335530" y="2142490"/>
            <a:ext cx="4655185" cy="4235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63" name="Google Shape;263;p36"/>
          <p:cNvSpPr txBox="1"/>
          <p:nvPr>
            <p:ph type="body" idx="1"/>
          </p:nvPr>
        </p:nvSpPr>
        <p:spPr>
          <a:xfrm>
            <a:off x="602515"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Activity Diagram (User Side) </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800">
              <a:solidFill>
                <a:schemeClr val="dk1"/>
              </a:solidFill>
            </a:endParaRPr>
          </a:p>
          <a:p>
            <a:pPr marL="457200" lvl="0" indent="-228600" algn="l" rtl="0">
              <a:lnSpc>
                <a:spcPct val="100000"/>
              </a:lnSpc>
              <a:spcBef>
                <a:spcPts val="0"/>
              </a:spcBef>
              <a:spcAft>
                <a:spcPts val="0"/>
              </a:spcAft>
              <a:buSzPts val="1400"/>
              <a:buNone/>
            </a:pPr>
          </a:p>
        </p:txBody>
      </p:sp>
      <p:sp>
        <p:nvSpPr>
          <p:cNvPr id="264" name="Google Shape;264;p36"/>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ctivity_user"/>
          <p:cNvPicPr>
            <a:picLocks noChangeAspect="1"/>
          </p:cNvPicPr>
          <p:nvPr/>
        </p:nvPicPr>
        <p:blipFill>
          <a:blip r:embed="rId1"/>
          <a:stretch>
            <a:fillRect/>
          </a:stretch>
        </p:blipFill>
        <p:spPr>
          <a:xfrm>
            <a:off x="2645410" y="2120900"/>
            <a:ext cx="4229100" cy="42570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70" name="Google Shape;270;p37"/>
          <p:cNvSpPr txBox="1"/>
          <p:nvPr>
            <p:ph type="body" idx="1"/>
          </p:nvPr>
        </p:nvSpPr>
        <p:spPr>
          <a:xfrm>
            <a:off x="517652"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Use Case Diagram</a:t>
            </a:r>
            <a:endParaRPr sz="2600" b="0" u="none">
              <a:solidFill>
                <a:schemeClr val="dk1"/>
              </a:solidFill>
            </a:endParaRPr>
          </a:p>
        </p:txBody>
      </p:sp>
      <p:sp>
        <p:nvSpPr>
          <p:cNvPr id="271" name="Google Shape;271;p37"/>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usecase"/>
          <p:cNvPicPr>
            <a:picLocks noChangeAspect="1"/>
          </p:cNvPicPr>
          <p:nvPr/>
        </p:nvPicPr>
        <p:blipFill>
          <a:blip r:embed="rId1"/>
          <a:stretch>
            <a:fillRect/>
          </a:stretch>
        </p:blipFill>
        <p:spPr>
          <a:xfrm>
            <a:off x="1383030" y="2019935"/>
            <a:ext cx="6377940" cy="44653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77" name="Google Shape;277;p38"/>
          <p:cNvSpPr txBox="1"/>
          <p:nvPr>
            <p:ph type="body" idx="1"/>
          </p:nvPr>
        </p:nvSpPr>
        <p:spPr>
          <a:xfrm>
            <a:off x="517652"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Data Flow Diagram (Level-0)</a:t>
            </a:r>
            <a:endParaRPr b="0" u="none">
              <a:solidFill>
                <a:schemeClr val="dk1"/>
              </a:solidFill>
            </a:endParaRPr>
          </a:p>
        </p:txBody>
      </p:sp>
      <p:sp>
        <p:nvSpPr>
          <p:cNvPr id="278" name="Google Shape;278;p38"/>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dfd_level0"/>
          <p:cNvPicPr>
            <a:picLocks noChangeAspect="1"/>
          </p:cNvPicPr>
          <p:nvPr/>
        </p:nvPicPr>
        <p:blipFill>
          <a:blip r:embed="rId1"/>
          <a:stretch>
            <a:fillRect/>
          </a:stretch>
        </p:blipFill>
        <p:spPr>
          <a:xfrm>
            <a:off x="161925" y="2523490"/>
            <a:ext cx="8778875" cy="26238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84" name="Google Shape;284;p39"/>
          <p:cNvSpPr txBox="1"/>
          <p:nvPr>
            <p:ph type="body" idx="1"/>
          </p:nvPr>
        </p:nvSpPr>
        <p:spPr>
          <a:xfrm>
            <a:off x="517652" y="1701232"/>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Data Flow Diagram (Level-1) (Admin Side)</a:t>
            </a:r>
            <a:endParaRPr b="0" u="none">
              <a:solidFill>
                <a:schemeClr val="dk1"/>
              </a:solidFill>
            </a:endParaRPr>
          </a:p>
        </p:txBody>
      </p:sp>
      <p:sp>
        <p:nvSpPr>
          <p:cNvPr id="285" name="Google Shape;285;p39"/>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dfd_level(1)_admin"/>
          <p:cNvPicPr>
            <a:picLocks noChangeAspect="1"/>
          </p:cNvPicPr>
          <p:nvPr/>
        </p:nvPicPr>
        <p:blipFill>
          <a:blip r:embed="rId1"/>
          <a:stretch>
            <a:fillRect/>
          </a:stretch>
        </p:blipFill>
        <p:spPr>
          <a:xfrm>
            <a:off x="1291590" y="2105660"/>
            <a:ext cx="6022340" cy="46151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Diagrams</a:t>
            </a:r>
            <a:endParaRPr sz="3600"/>
          </a:p>
        </p:txBody>
      </p:sp>
      <p:sp>
        <p:nvSpPr>
          <p:cNvPr id="291" name="Google Shape;291;p40"/>
          <p:cNvSpPr txBox="1"/>
          <p:nvPr>
            <p:ph type="body" idx="1"/>
          </p:nvPr>
        </p:nvSpPr>
        <p:spPr>
          <a:xfrm>
            <a:off x="517652" y="1633855"/>
            <a:ext cx="6337934" cy="179514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Data Flow Diagram (Level-1) (User Side)</a:t>
            </a:r>
            <a:endParaRPr b="0" u="none">
              <a:solidFill>
                <a:schemeClr val="dk1"/>
              </a:solidFill>
            </a:endParaRPr>
          </a:p>
        </p:txBody>
      </p:sp>
      <p:sp>
        <p:nvSpPr>
          <p:cNvPr id="292" name="Google Shape;292;p40"/>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dfd_level(1)_user"/>
          <p:cNvPicPr>
            <a:picLocks noChangeAspect="1"/>
          </p:cNvPicPr>
          <p:nvPr/>
        </p:nvPicPr>
        <p:blipFill>
          <a:blip r:embed="rId1"/>
          <a:stretch>
            <a:fillRect/>
          </a:stretch>
        </p:blipFill>
        <p:spPr>
          <a:xfrm>
            <a:off x="1508760" y="2130425"/>
            <a:ext cx="5934075" cy="45904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9"/>
          <p:cNvSpPr txBox="1"/>
          <p:nvPr/>
        </p:nvSpPr>
        <p:spPr>
          <a:xfrm>
            <a:off x="578225" y="1559858"/>
            <a:ext cx="8108700" cy="5067000"/>
          </a:xfrm>
          <a:prstGeom prst="rect">
            <a:avLst/>
          </a:prstGeom>
          <a:noFill/>
          <a:ln>
            <a:noFill/>
          </a:ln>
        </p:spPr>
        <p:txBody>
          <a:bodyPr spcFirstLastPara="1" wrap="square" lIns="0" tIns="100950" rIns="0" bIns="0" anchor="t" anchorCtr="0">
            <a:noAutofit/>
          </a:bodyPr>
          <a:lstStyle/>
          <a:p>
            <a:pPr marL="457200" marR="0" lvl="4" indent="-457200" algn="just" rtl="0">
              <a:lnSpc>
                <a:spcPct val="107000"/>
              </a:lnSpc>
              <a:spcBef>
                <a:spcPts val="0"/>
              </a:spcBef>
              <a:spcAft>
                <a:spcPts val="800"/>
              </a:spcAft>
              <a:buClr>
                <a:srgbClr val="000000"/>
              </a:buClr>
              <a:buSzPts val="2600"/>
              <a:buFont typeface="Noto Sans Symbols"/>
              <a:buChar char="⮚"/>
            </a:pPr>
            <a:r>
              <a:rPr lang="en-US" sz="2600">
                <a:latin typeface="Calibri" panose="020F0502020204030204"/>
                <a:ea typeface="Calibri" panose="020F0502020204030204"/>
                <a:cs typeface="Calibri" panose="020F0502020204030204"/>
                <a:sym typeface="Calibri" panose="020F0502020204030204"/>
              </a:rPr>
              <a:t>The “Online GoodReads” is a dynamic website, this website about read quotes there are so many types of quotes and in over website I are doing some different in this website I have add some functionalities to make dynamic website, user can login with their username and password, user can register to the website, user can view title ,content , likes ,comments and author’s name of quotes,user can like the quotes , user can post feedbacks , authenticated users can visit website there is the overview of the over project and website. </a:t>
            </a:r>
            <a:endParaRPr lang="en-US" sz="2600">
              <a:latin typeface="Calibri" panose="020F0502020204030204"/>
              <a:ea typeface="Calibri" panose="020F0502020204030204"/>
              <a:cs typeface="Calibri" panose="020F0502020204030204"/>
              <a:sym typeface="Calibri" panose="020F0502020204030204"/>
            </a:endParaRPr>
          </a:p>
        </p:txBody>
      </p:sp>
      <p:sp>
        <p:nvSpPr>
          <p:cNvPr id="68" name="Google Shape;68;p9"/>
          <p:cNvSpPr txBox="1"/>
          <p:nvPr>
            <p:ph type="title"/>
          </p:nvPr>
        </p:nvSpPr>
        <p:spPr>
          <a:xfrm>
            <a:off x="690472" y="337565"/>
            <a:ext cx="2738527" cy="627736"/>
          </a:xfrm>
          <a:prstGeom prst="rect">
            <a:avLst/>
          </a:prstGeom>
          <a:noFill/>
          <a:ln>
            <a:noFill/>
          </a:ln>
        </p:spPr>
        <p:txBody>
          <a:bodyPr spcFirstLastPara="1" wrap="square" lIns="0" tIns="12050" rIns="0" bIns="0" anchor="t" anchorCtr="0">
            <a:noAutofit/>
          </a:bodyPr>
          <a:lstStyle/>
          <a:p>
            <a:pPr marL="1270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Abstract</a:t>
            </a:r>
            <a:endParaRPr sz="3600">
              <a:latin typeface="Calibri" panose="020F0502020204030204"/>
              <a:ea typeface="Calibri" panose="020F0502020204030204"/>
              <a:cs typeface="Calibri" panose="020F0502020204030204"/>
              <a:sym typeface="Calibri" panose="020F0502020204030204"/>
            </a:endParaRPr>
          </a:p>
        </p:txBody>
      </p:sp>
      <p:sp>
        <p:nvSpPr>
          <p:cNvPr id="69" name="Google Shape;69;p9"/>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200">
                <a:latin typeface="Calibri" panose="020F0502020204030204"/>
                <a:ea typeface="Calibri" panose="020F0502020204030204"/>
                <a:cs typeface="Calibri" panose="020F0502020204030204"/>
                <a:sym typeface="Calibri" panose="020F0502020204030204"/>
              </a:rPr>
              <a:t>Screenshot</a:t>
            </a:r>
            <a:endParaRPr lang="en-US" sz="3200">
              <a:latin typeface="Calibri" panose="020F0502020204030204"/>
              <a:ea typeface="Calibri" panose="020F0502020204030204"/>
              <a:cs typeface="Calibri" panose="020F0502020204030204"/>
              <a:sym typeface="Calibri" panose="020F0502020204030204"/>
            </a:endParaRPr>
          </a:p>
        </p:txBody>
      </p:sp>
      <p:sp>
        <p:nvSpPr>
          <p:cNvPr id="298" name="Google Shape;298;p41"/>
          <p:cNvSpPr txBox="1"/>
          <p:nvPr>
            <p:ph type="body" idx="1"/>
          </p:nvPr>
        </p:nvSpPr>
        <p:spPr>
          <a:xfrm>
            <a:off x="517652" y="1645245"/>
            <a:ext cx="2176387" cy="46549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Home Page</a:t>
            </a:r>
            <a:endParaRPr lang="en-US" b="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9" name="Google Shape;299;p4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300" name="Google Shape;300;p41"/>
          <p:cNvSpPr txBox="1"/>
          <p:nvPr/>
        </p:nvSpPr>
        <p:spPr>
          <a:xfrm>
            <a:off x="517651" y="2996924"/>
            <a:ext cx="3658160" cy="1451251"/>
          </a:xfrm>
          <a:prstGeom prst="rect">
            <a:avLst/>
          </a:prstGeom>
          <a:noFill/>
          <a:ln>
            <a:noFill/>
          </a:ln>
        </p:spPr>
        <p:txBody>
          <a:bodyPr spcFirstLastPara="1" wrap="square" lIns="0" tIns="0" rIns="0" bIns="0" anchor="t" anchorCtr="0">
            <a:noAutofit/>
          </a:bodyPr>
          <a:lstStyle/>
          <a:p>
            <a:pPr marL="571500" marR="0" lvl="0" indent="-254000" algn="l" rtl="0">
              <a:lnSpc>
                <a:spcPct val="100000"/>
              </a:lnSpc>
              <a:spcBef>
                <a:spcPts val="0"/>
              </a:spcBef>
              <a:spcAft>
                <a:spcPts val="0"/>
              </a:spcAft>
              <a:buClr>
                <a:srgbClr val="000000"/>
              </a:buClr>
              <a:buSzPts val="1400"/>
              <a:buFont typeface="Arial" panose="020B0604020202020204"/>
              <a:buNone/>
            </a:pPr>
            <a:endParaRPr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 name="Picture 1" descr="home_page"/>
          <p:cNvPicPr>
            <a:picLocks noChangeAspect="1"/>
          </p:cNvPicPr>
          <p:nvPr/>
        </p:nvPicPr>
        <p:blipFill>
          <a:blip r:embed="rId1"/>
          <a:stretch>
            <a:fillRect/>
          </a:stretch>
        </p:blipFill>
        <p:spPr>
          <a:xfrm>
            <a:off x="517525" y="2170430"/>
            <a:ext cx="8272145" cy="4147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06" name="Google Shape;306;p42"/>
          <p:cNvSpPr txBox="1"/>
          <p:nvPr>
            <p:ph type="body" idx="1"/>
          </p:nvPr>
        </p:nvSpPr>
        <p:spPr>
          <a:xfrm>
            <a:off x="517652" y="1633856"/>
            <a:ext cx="3254248" cy="52832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Admin Login</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07" name="Google Shape;307;p4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Login"/>
          <p:cNvPicPr>
            <a:picLocks noChangeAspect="1"/>
          </p:cNvPicPr>
          <p:nvPr/>
        </p:nvPicPr>
        <p:blipFill>
          <a:blip r:embed="rId1"/>
          <a:stretch>
            <a:fillRect/>
          </a:stretch>
        </p:blipFill>
        <p:spPr>
          <a:xfrm>
            <a:off x="517525" y="2162175"/>
            <a:ext cx="8201660" cy="4128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13" name="Google Shape;313;p43"/>
          <p:cNvSpPr txBox="1"/>
          <p:nvPr>
            <p:ph type="body" idx="1"/>
          </p:nvPr>
        </p:nvSpPr>
        <p:spPr>
          <a:xfrm>
            <a:off x="517652" y="1633856"/>
            <a:ext cx="3670890" cy="52832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User Login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14" name="Google Shape;314;p43"/>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user_login"/>
          <p:cNvPicPr>
            <a:picLocks noChangeAspect="1"/>
          </p:cNvPicPr>
          <p:nvPr/>
        </p:nvPicPr>
        <p:blipFill>
          <a:blip r:embed="rId1"/>
          <a:stretch>
            <a:fillRect/>
          </a:stretch>
        </p:blipFill>
        <p:spPr>
          <a:xfrm>
            <a:off x="551815" y="2217420"/>
            <a:ext cx="8074660" cy="4105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20" name="Google Shape;320;p44"/>
          <p:cNvSpPr txBox="1"/>
          <p:nvPr>
            <p:ph type="body" idx="1"/>
          </p:nvPr>
        </p:nvSpPr>
        <p:spPr>
          <a:xfrm>
            <a:off x="517652" y="1633856"/>
            <a:ext cx="3254248" cy="52832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User Registration</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21" name="Google Shape;321;p44"/>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user_ragistastion"/>
          <p:cNvPicPr>
            <a:picLocks noChangeAspect="1"/>
          </p:cNvPicPr>
          <p:nvPr/>
        </p:nvPicPr>
        <p:blipFill>
          <a:blip r:embed="rId1"/>
          <a:stretch>
            <a:fillRect/>
          </a:stretch>
        </p:blipFill>
        <p:spPr>
          <a:xfrm>
            <a:off x="517525" y="2162175"/>
            <a:ext cx="8159115" cy="412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27" name="Google Shape;327;p45"/>
          <p:cNvSpPr txBox="1"/>
          <p:nvPr>
            <p:ph type="body" idx="1"/>
          </p:nvPr>
        </p:nvSpPr>
        <p:spPr>
          <a:xfrm>
            <a:off x="517652" y="1633856"/>
            <a:ext cx="3206623" cy="6350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Admin Dashbord</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28" name="Google Shape;328;p45"/>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panel"/>
          <p:cNvPicPr>
            <a:picLocks noChangeAspect="1"/>
          </p:cNvPicPr>
          <p:nvPr/>
        </p:nvPicPr>
        <p:blipFill>
          <a:blip r:embed="rId1"/>
          <a:stretch>
            <a:fillRect/>
          </a:stretch>
        </p:blipFill>
        <p:spPr>
          <a:xfrm>
            <a:off x="517525" y="2116455"/>
            <a:ext cx="8091170" cy="4001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34" name="Google Shape;334;p46"/>
          <p:cNvSpPr txBox="1"/>
          <p:nvPr>
            <p:ph type="body" idx="1"/>
          </p:nvPr>
        </p:nvSpPr>
        <p:spPr>
          <a:xfrm>
            <a:off x="517525" y="1633855"/>
            <a:ext cx="3094990" cy="50927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Admin Account Page</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35" name="Google Shape;335;p46"/>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account"/>
          <p:cNvPicPr>
            <a:picLocks noChangeAspect="1"/>
          </p:cNvPicPr>
          <p:nvPr/>
        </p:nvPicPr>
        <p:blipFill>
          <a:blip r:embed="rId1"/>
          <a:stretch>
            <a:fillRect/>
          </a:stretch>
        </p:blipFill>
        <p:spPr>
          <a:xfrm>
            <a:off x="766445" y="2143125"/>
            <a:ext cx="7610475" cy="4119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41" name="Google Shape;341;p47"/>
          <p:cNvSpPr txBox="1"/>
          <p:nvPr>
            <p:ph type="body" idx="1"/>
          </p:nvPr>
        </p:nvSpPr>
        <p:spPr>
          <a:xfrm>
            <a:off x="517525" y="1633855"/>
            <a:ext cx="3356610" cy="52895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Admin add post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342" name="Google Shape;342;p47"/>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add_post"/>
          <p:cNvPicPr>
            <a:picLocks noChangeAspect="1"/>
          </p:cNvPicPr>
          <p:nvPr/>
        </p:nvPicPr>
        <p:blipFill>
          <a:blip r:embed="rId1"/>
          <a:stretch>
            <a:fillRect/>
          </a:stretch>
        </p:blipFill>
        <p:spPr>
          <a:xfrm>
            <a:off x="707390" y="2162810"/>
            <a:ext cx="7979410" cy="412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48" name="Google Shape;348;p48"/>
          <p:cNvSpPr txBox="1"/>
          <p:nvPr>
            <p:ph type="body" idx="1"/>
          </p:nvPr>
        </p:nvSpPr>
        <p:spPr>
          <a:xfrm>
            <a:off x="517525" y="1633855"/>
            <a:ext cx="5207000" cy="54864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Admin update &amp; delete post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349" name="Google Shape;349;p48"/>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view_post"/>
          <p:cNvPicPr>
            <a:picLocks noChangeAspect="1"/>
          </p:cNvPicPr>
          <p:nvPr/>
        </p:nvPicPr>
        <p:blipFill>
          <a:blip r:embed="rId1"/>
          <a:stretch>
            <a:fillRect/>
          </a:stretch>
        </p:blipFill>
        <p:spPr>
          <a:xfrm>
            <a:off x="517525" y="2182495"/>
            <a:ext cx="8350250" cy="4128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55" name="Google Shape;355;p49"/>
          <p:cNvSpPr txBox="1"/>
          <p:nvPr>
            <p:ph type="body" idx="1"/>
          </p:nvPr>
        </p:nvSpPr>
        <p:spPr>
          <a:xfrm>
            <a:off x="517525" y="1642110"/>
            <a:ext cx="3092450" cy="511175"/>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Admin update profile</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356" name="Google Shape;356;p49"/>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admin_update_profile"/>
          <p:cNvPicPr>
            <a:picLocks noChangeAspect="1"/>
          </p:cNvPicPr>
          <p:nvPr/>
        </p:nvPicPr>
        <p:blipFill>
          <a:blip r:embed="rId1"/>
          <a:stretch>
            <a:fillRect/>
          </a:stretch>
        </p:blipFill>
        <p:spPr>
          <a:xfrm>
            <a:off x="650875" y="2153285"/>
            <a:ext cx="7842885" cy="413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62" name="Google Shape;362;p50"/>
          <p:cNvSpPr txBox="1"/>
          <p:nvPr>
            <p:ph type="body" idx="1"/>
          </p:nvPr>
        </p:nvSpPr>
        <p:spPr>
          <a:xfrm>
            <a:off x="517652" y="1641874"/>
            <a:ext cx="2284542" cy="511392"/>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sz="2600" b="0" u="none">
                <a:solidFill>
                  <a:schemeClr val="dk1"/>
                </a:solidFill>
                <a:latin typeface="Calibri" panose="020F0502020204030204"/>
                <a:ea typeface="Calibri" panose="020F0502020204030204"/>
                <a:cs typeface="Calibri" panose="020F0502020204030204"/>
                <a:sym typeface="Calibri" panose="020F0502020204030204"/>
              </a:rPr>
              <a:t>Post Page</a:t>
            </a:r>
            <a:endParaRPr sz="26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363" name="Google Shape;363;p50"/>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post_page"/>
          <p:cNvPicPr>
            <a:picLocks noChangeAspect="1"/>
          </p:cNvPicPr>
          <p:nvPr/>
        </p:nvPicPr>
        <p:blipFill>
          <a:blip r:embed="rId1"/>
          <a:stretch>
            <a:fillRect/>
          </a:stretch>
        </p:blipFill>
        <p:spPr>
          <a:xfrm>
            <a:off x="610235" y="2153285"/>
            <a:ext cx="8076565" cy="413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0"/>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Problem Summary</a:t>
            </a:r>
            <a:endParaRPr lang="en-US" sz="3600">
              <a:latin typeface="Calibri" panose="020F0502020204030204"/>
              <a:ea typeface="Calibri" panose="020F0502020204030204"/>
              <a:cs typeface="Calibri" panose="020F0502020204030204"/>
              <a:sym typeface="Calibri" panose="020F0502020204030204"/>
            </a:endParaRPr>
          </a:p>
        </p:txBody>
      </p:sp>
      <p:sp>
        <p:nvSpPr>
          <p:cNvPr id="75" name="Google Shape;75;p10"/>
          <p:cNvSpPr txBox="1"/>
          <p:nvPr>
            <p:ph type="body" idx="1"/>
          </p:nvPr>
        </p:nvSpPr>
        <p:spPr>
          <a:xfrm>
            <a:off x="517525" y="1633855"/>
            <a:ext cx="8169275" cy="703580"/>
          </a:xfrm>
          <a:prstGeom prst="rect">
            <a:avLst/>
          </a:prstGeom>
          <a:noFill/>
          <a:ln>
            <a:noFill/>
          </a:ln>
        </p:spPr>
        <p:txBody>
          <a:bodyPr spcFirstLastPara="1" wrap="square" lIns="0" tIns="0" rIns="0" bIns="0" anchor="t" anchorCtr="0">
            <a:noAutofit/>
          </a:bodyPr>
          <a:lstStyle/>
          <a:p>
            <a:pPr marL="571500" lvl="0" indent="-342900" algn="l" rtl="0">
              <a:lnSpc>
                <a:spcPct val="107000"/>
              </a:lnSpc>
              <a:spcBef>
                <a:spcPts val="0"/>
              </a:spcBef>
              <a:spcAft>
                <a:spcPts val="0"/>
              </a:spcAft>
              <a:buSzPts val="1400"/>
              <a:buFont typeface="Noto Sans Symbols"/>
              <a:buChar char="⮚"/>
            </a:pPr>
            <a:r>
              <a:rPr lang="en-US" sz="2400" u="none">
                <a:solidFill>
                  <a:srgbClr val="000000"/>
                </a:solidFill>
              </a:rPr>
              <a:t>Problem Identification</a:t>
            </a:r>
            <a:endParaRPr sz="2400" u="none">
              <a:solidFill>
                <a:srgbClr val="000000"/>
              </a:solidFill>
            </a:endParaRPr>
          </a:p>
          <a:p>
            <a:pPr marL="457200" lvl="0" indent="0" algn="l" rtl="0">
              <a:lnSpc>
                <a:spcPct val="107000"/>
              </a:lnSpc>
              <a:spcBef>
                <a:spcPts val="0"/>
              </a:spcBef>
              <a:spcAft>
                <a:spcPts val="0"/>
              </a:spcAft>
              <a:buNone/>
            </a:pPr>
            <a:endParaRPr sz="2400" u="none">
              <a:solidFill>
                <a:srgbClr val="000000"/>
              </a:solidFill>
            </a:endParaRPr>
          </a:p>
          <a:p>
            <a:pPr marL="457200" lvl="0" indent="0" algn="l" rtl="0">
              <a:lnSpc>
                <a:spcPct val="107000"/>
              </a:lnSpc>
              <a:spcBef>
                <a:spcPts val="0"/>
              </a:spcBef>
              <a:spcAft>
                <a:spcPts val="0"/>
              </a:spcAft>
              <a:buNone/>
            </a:pPr>
            <a:endParaRPr sz="2400" u="none">
              <a:solidFill>
                <a:srgbClr val="000000"/>
              </a:solidFill>
            </a:endParaRPr>
          </a:p>
        </p:txBody>
      </p:sp>
      <p:sp>
        <p:nvSpPr>
          <p:cNvPr id="76" name="Google Shape;76;p10"/>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2" name="Text Box 1"/>
          <p:cNvSpPr txBox="1"/>
          <p:nvPr/>
        </p:nvSpPr>
        <p:spPr>
          <a:xfrm>
            <a:off x="636905" y="1971675"/>
            <a:ext cx="7989570" cy="4531995"/>
          </a:xfrm>
          <a:prstGeom prst="rect">
            <a:avLst/>
          </a:prstGeom>
          <a:noFill/>
        </p:spPr>
        <p:txBody>
          <a:bodyPr wrap="square" rtlCol="0" anchor="t">
            <a:noAutofit/>
          </a:bodyPr>
          <a:p>
            <a:pPr marL="457200" lvl="0" indent="0" algn="just" rtl="0">
              <a:lnSpc>
                <a:spcPct val="107000"/>
              </a:lnSpc>
              <a:spcBef>
                <a:spcPts val="0"/>
              </a:spcBef>
              <a:spcAft>
                <a:spcPts val="0"/>
              </a:spcAft>
              <a:buNone/>
            </a:pPr>
            <a:r>
              <a:rPr sz="1800">
                <a:latin typeface="Calibri" panose="020F0502020204030204" pitchFamily="34" charset="0"/>
                <a:cs typeface="Calibri" panose="020F0502020204030204" pitchFamily="34" charset="0"/>
                <a:sym typeface="+mn-ea"/>
              </a:rPr>
              <a:t>In a ticket management system, effectively identifying problems is crucial for efficient issue resolution. To achieve this, the process entails meticulous information gathering and articulation. Firstly, users need to provide a comprehensive description of the problem, including its nature, frequency, and impact. Specific details such as error messages, timestamps, and affected functionalities aid in pinpointing the root cause. Additionally, users should outline any steps they took before encountering the problem, aiding in recreating the issue for troubleshooting. Clear categorization of the problem based on predefined criteria streamlines the allocation to the appropriate support team. Regular updates and collaboration between users and support staff facilitate a deeper understanding of the problem, leading to quicker resolutions. In essence, accurate problem identification hinges on collaborative information exchange, detailed contextualization, and systematic categorization within the ticket management system.</a:t>
            </a:r>
            <a:endParaRPr lang="en-US" sz="1800">
              <a:latin typeface="Calibri" panose="020F0502020204030204" pitchFamily="34" charset="0"/>
              <a:cs typeface="Calibri" panose="020F050202020403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a:ea typeface="Calibri" panose="020F0502020204030204"/>
              <a:cs typeface="Calibri" panose="020F0502020204030204"/>
              <a:sym typeface="Calibri" panose="020F0502020204030204"/>
            </a:endParaRPr>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Search post &amp; like &amp; post comment</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370" name="Google Shape;370;p5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pic>
        <p:nvPicPr>
          <p:cNvPr id="2" name="Picture 1" descr="search_post_like_post_comment_post"/>
          <p:cNvPicPr>
            <a:picLocks noChangeAspect="1"/>
          </p:cNvPicPr>
          <p:nvPr/>
        </p:nvPicPr>
        <p:blipFill>
          <a:blip r:embed="rId1"/>
          <a:stretch>
            <a:fillRect/>
          </a:stretch>
        </p:blipFill>
        <p:spPr>
          <a:xfrm>
            <a:off x="517525" y="2113915"/>
            <a:ext cx="8213725" cy="4147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View Post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pic>
        <p:nvPicPr>
          <p:cNvPr id="5" name="Picture 4" descr="post_page"/>
          <p:cNvPicPr>
            <a:picLocks noChangeAspect="1"/>
          </p:cNvPicPr>
          <p:nvPr/>
        </p:nvPicPr>
        <p:blipFill>
          <a:blip r:embed="rId1"/>
          <a:stretch>
            <a:fillRect/>
          </a:stretch>
        </p:blipFill>
        <p:spPr>
          <a:xfrm>
            <a:off x="684530" y="2113915"/>
            <a:ext cx="7775575" cy="41338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5" name="Title 4"/>
          <p:cNvSpPr/>
          <p:nvPr>
            <p:ph type="title"/>
          </p:nvPr>
        </p:nvSpPr>
        <p:spPr/>
        <p:txBody>
          <a:bodyPr/>
          <a:p>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pitchFamily="34" charset="0"/>
              <a:cs typeface="Calibri" panose="020F0502020204030204" pitchFamily="34" charset="0"/>
            </a:endParaRPr>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Post category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pic>
        <p:nvPicPr>
          <p:cNvPr id="6" name="Picture 5" descr="category_page"/>
          <p:cNvPicPr>
            <a:picLocks noChangeAspect="1"/>
          </p:cNvPicPr>
          <p:nvPr/>
        </p:nvPicPr>
        <p:blipFill>
          <a:blip r:embed="rId1"/>
          <a:stretch>
            <a:fillRect/>
          </a:stretch>
        </p:blipFill>
        <p:spPr>
          <a:xfrm>
            <a:off x="688975" y="2113915"/>
            <a:ext cx="7766050" cy="41338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Author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5" name="Title 4"/>
          <p:cNvSpPr/>
          <p:nvPr>
            <p:ph type="title"/>
          </p:nvPr>
        </p:nvSpPr>
        <p:spPr/>
        <p:txBody>
          <a:bodyPr/>
          <a:p>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pitchFamily="34" charset="0"/>
              <a:cs typeface="Calibri" panose="020F0502020204030204" pitchFamily="34" charset="0"/>
            </a:endParaRPr>
          </a:p>
        </p:txBody>
      </p:sp>
      <p:pic>
        <p:nvPicPr>
          <p:cNvPr id="6" name="Picture 5" descr="authour_page"/>
          <p:cNvPicPr>
            <a:picLocks noChangeAspect="1"/>
          </p:cNvPicPr>
          <p:nvPr/>
        </p:nvPicPr>
        <p:blipFill>
          <a:blip r:embed="rId1"/>
          <a:stretch>
            <a:fillRect/>
          </a:stretch>
        </p:blipFill>
        <p:spPr>
          <a:xfrm>
            <a:off x="517525" y="2113915"/>
            <a:ext cx="8103870" cy="41192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Admin logout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5" name="Title 4"/>
          <p:cNvSpPr/>
          <p:nvPr>
            <p:ph type="title"/>
          </p:nvPr>
        </p:nvSpPr>
        <p:spPr/>
        <p:txBody>
          <a:bodyPr/>
          <a:p>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pitchFamily="34" charset="0"/>
              <a:cs typeface="Calibri" panose="020F0502020204030204" pitchFamily="34" charset="0"/>
            </a:endParaRPr>
          </a:p>
        </p:txBody>
      </p:sp>
      <p:pic>
        <p:nvPicPr>
          <p:cNvPr id="6" name="Picture 5" descr="admin_logout"/>
          <p:cNvPicPr>
            <a:picLocks noChangeAspect="1"/>
          </p:cNvPicPr>
          <p:nvPr/>
        </p:nvPicPr>
        <p:blipFill>
          <a:blip r:embed="rId1"/>
          <a:stretch>
            <a:fillRect/>
          </a:stretch>
        </p:blipFill>
        <p:spPr>
          <a:xfrm>
            <a:off x="892810" y="2271395"/>
            <a:ext cx="7357745" cy="39490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369" name="Google Shape;369;p51"/>
          <p:cNvSpPr txBox="1"/>
          <p:nvPr>
            <p:ph type="body" idx="1"/>
          </p:nvPr>
        </p:nvSpPr>
        <p:spPr>
          <a:xfrm>
            <a:off x="517525" y="1633855"/>
            <a:ext cx="5391150" cy="480060"/>
          </a:xfrm>
          <a:prstGeom prst="rect">
            <a:avLst/>
          </a:prstGeom>
          <a:noFill/>
          <a:ln>
            <a:noFill/>
          </a:ln>
        </p:spPr>
        <p:txBody>
          <a:bodyPr spcFirstLastPara="1" wrap="square" lIns="0" tIns="0" rIns="0" bIns="0" anchor="t" anchorCtr="0">
            <a:noAutofit/>
          </a:bodyPr>
          <a:p>
            <a:pPr marL="457200" lvl="0" indent="-228600" algn="l" rtl="0">
              <a:lnSpc>
                <a:spcPct val="100000"/>
              </a:lnSpc>
              <a:spcBef>
                <a:spcPts val="0"/>
              </a:spcBef>
              <a:spcAft>
                <a:spcPts val="0"/>
              </a:spcAft>
              <a:buSzPts val="1400"/>
              <a:buNone/>
            </a:pPr>
            <a:r>
              <a:rPr lang="en-US" b="0" u="none">
                <a:solidFill>
                  <a:schemeClr val="dk1"/>
                </a:solidFill>
                <a:latin typeface="Calibri" panose="020F0502020204030204"/>
                <a:ea typeface="Calibri" panose="020F0502020204030204"/>
                <a:cs typeface="Calibri" panose="020F0502020204030204"/>
                <a:sym typeface="Calibri" panose="020F0502020204030204"/>
              </a:rPr>
              <a:t>User update profile &amp; logout page</a:t>
            </a:r>
            <a:endParaRPr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sz="2600">
              <a:solidFill>
                <a:schemeClr val="dk1"/>
              </a:solidFill>
            </a:endParaRPr>
          </a:p>
        </p:txBody>
      </p:sp>
      <p:sp>
        <p:nvSpPr>
          <p:cNvPr id="5" name="Title 4"/>
          <p:cNvSpPr/>
          <p:nvPr>
            <p:ph type="title"/>
          </p:nvPr>
        </p:nvSpPr>
        <p:spPr/>
        <p:txBody>
          <a:bodyPr/>
          <a:p>
            <a:r>
              <a:rPr lang="en-US" sz="3600">
                <a:latin typeface="Calibri" panose="020F0502020204030204"/>
                <a:ea typeface="Calibri" panose="020F0502020204030204"/>
                <a:cs typeface="Calibri" panose="020F0502020204030204"/>
                <a:sym typeface="Calibri" panose="020F0502020204030204"/>
              </a:rPr>
              <a:t>Screenshot</a:t>
            </a:r>
            <a:endParaRPr lang="en-US" sz="3600">
              <a:latin typeface="Calibri" panose="020F0502020204030204" pitchFamily="34" charset="0"/>
              <a:cs typeface="Calibri" panose="020F0502020204030204" pitchFamily="34" charset="0"/>
            </a:endParaRPr>
          </a:p>
        </p:txBody>
      </p:sp>
      <p:pic>
        <p:nvPicPr>
          <p:cNvPr id="6" name="Picture 5" descr="user_logout"/>
          <p:cNvPicPr>
            <a:picLocks noChangeAspect="1"/>
          </p:cNvPicPr>
          <p:nvPr/>
        </p:nvPicPr>
        <p:blipFill>
          <a:blip r:embed="rId1"/>
          <a:stretch>
            <a:fillRect/>
          </a:stretch>
        </p:blipFill>
        <p:spPr>
          <a:xfrm>
            <a:off x="555625" y="2183765"/>
            <a:ext cx="8131175" cy="41243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Conclusion</a:t>
            </a:r>
            <a:r>
              <a:rPr lang="en-US"/>
              <a:t> </a:t>
            </a:r>
            <a:endParaRPr lang="en-US"/>
          </a:p>
        </p:txBody>
      </p:sp>
      <p:sp>
        <p:nvSpPr>
          <p:cNvPr id="376" name="Google Shape;376;p52"/>
          <p:cNvSpPr txBox="1"/>
          <p:nvPr>
            <p:ph type="body" idx="1"/>
          </p:nvPr>
        </p:nvSpPr>
        <p:spPr>
          <a:xfrm>
            <a:off x="517652" y="1900021"/>
            <a:ext cx="8169148" cy="4097655"/>
          </a:xfrm>
          <a:prstGeom prst="rect">
            <a:avLst/>
          </a:prstGeom>
          <a:noFill/>
          <a:ln>
            <a:noFill/>
          </a:ln>
        </p:spPr>
        <p:txBody>
          <a:bodyPr spcFirstLastPara="1" wrap="square" lIns="0" tIns="0" rIns="0" bIns="0" anchor="t" anchorCtr="0">
            <a:noAutofit/>
          </a:bodyPr>
          <a:lstStyle/>
          <a:p>
            <a:pPr marL="571500" lvl="0" indent="-342900" algn="just" rtl="0">
              <a:lnSpc>
                <a:spcPct val="107000"/>
              </a:lnSpc>
              <a:spcBef>
                <a:spcPts val="0"/>
              </a:spcBef>
              <a:spcAft>
                <a:spcPts val="800"/>
              </a:spcAft>
              <a:buSzPts val="1400"/>
              <a:buFont typeface="Noto Sans Symbols"/>
              <a:buChar char="⮚"/>
            </a:pPr>
            <a:r>
              <a:rPr sz="2000" b="0" u="none">
                <a:solidFill>
                  <a:schemeClr val="tx1"/>
                </a:solidFill>
              </a:rPr>
              <a:t>The Good Reads Is the website to reads different types of the blog user can search related any topic and user can view the blog , user can read the blog , If  user interest into the blog user can like and comment , user will login into the over blog website from admin side I login into the admin panel then I check for user login, user likes counts,user comment, add some new blog,update blog , delete blog,add team,edit team and admin will logout from the website.</a:t>
            </a:r>
            <a:endParaRPr sz="2000" b="0" u="none">
              <a:solidFill>
                <a:schemeClr val="tx1"/>
              </a:solidFill>
            </a:endParaRPr>
          </a:p>
        </p:txBody>
      </p:sp>
      <p:sp>
        <p:nvSpPr>
          <p:cNvPr id="377" name="Google Shape;377;p5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Expected outcome</a:t>
            </a:r>
            <a:endParaRPr lang="en-US" sz="3600">
              <a:latin typeface="Calibri" panose="020F0502020204030204"/>
              <a:ea typeface="Calibri" panose="020F0502020204030204"/>
              <a:cs typeface="Calibri" panose="020F0502020204030204"/>
              <a:sym typeface="Calibri" panose="020F0502020204030204"/>
            </a:endParaRPr>
          </a:p>
        </p:txBody>
      </p:sp>
      <p:sp>
        <p:nvSpPr>
          <p:cNvPr id="390" name="Google Shape;390;p54"/>
          <p:cNvSpPr txBox="1"/>
          <p:nvPr>
            <p:ph type="body" idx="1"/>
          </p:nvPr>
        </p:nvSpPr>
        <p:spPr>
          <a:xfrm>
            <a:off x="517652" y="1633856"/>
            <a:ext cx="8299090" cy="4920948"/>
          </a:xfrm>
          <a:prstGeom prst="rect">
            <a:avLst/>
          </a:prstGeom>
          <a:noFill/>
          <a:ln>
            <a:noFill/>
          </a:ln>
        </p:spPr>
        <p:txBody>
          <a:bodyPr spcFirstLastPara="1" wrap="square" lIns="0" tIns="0" rIns="0" bIns="0" anchor="t" anchorCtr="0">
            <a:noAutofit/>
          </a:bodyPr>
          <a:lstStyle/>
          <a:p>
            <a:pPr marL="571500" lvl="0" indent="-342900" algn="just" rtl="0">
              <a:lnSpc>
                <a:spcPct val="117000"/>
              </a:lnSpc>
              <a:spcBef>
                <a:spcPts val="0"/>
              </a:spcBef>
              <a:spcAft>
                <a:spcPts val="800"/>
              </a:spcAft>
              <a:buSzPts val="1400"/>
              <a:buFont typeface="Noto Sans Symbols"/>
              <a:buChar char="⮚"/>
            </a:pPr>
            <a:r>
              <a:rPr sz="2000" b="0" u="none">
                <a:solidFill>
                  <a:schemeClr val="dk1"/>
                </a:solidFill>
                <a:latin typeface="Calibri" panose="020F0502020204030204"/>
                <a:ea typeface="Calibri" panose="020F0502020204030204"/>
                <a:cs typeface="Calibri" panose="020F0502020204030204"/>
                <a:sym typeface="Calibri" panose="020F0502020204030204"/>
              </a:rPr>
              <a:t>This Good Reads website of  different types of quotes my future scope is user get some new thing to read the blogs , my spacial scope is user know about the new tournaments,cricket,news etc.. , user will look that quotes and know about any related topic understand knew about new quotes we make website easy to use the user.</a:t>
            </a:r>
            <a:endParaRPr sz="2000" b="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1" name="Google Shape;391;p54"/>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p55"/>
          <p:cNvSpPr txBox="1"/>
          <p:nvPr>
            <p:ph type="body" idx="1"/>
          </p:nvPr>
        </p:nvSpPr>
        <p:spPr>
          <a:xfrm>
            <a:off x="1905000" y="3276600"/>
            <a:ext cx="4872318" cy="1015663"/>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US" sz="6600" u="none">
                <a:solidFill>
                  <a:schemeClr val="dk1"/>
                </a:solidFill>
                <a:latin typeface="Calibri" panose="020F0502020204030204"/>
                <a:ea typeface="Calibri" panose="020F0502020204030204"/>
                <a:cs typeface="Calibri" panose="020F0502020204030204"/>
                <a:sym typeface="Calibri" panose="020F0502020204030204"/>
              </a:rPr>
              <a:t>THANK YOU…</a:t>
            </a:r>
            <a:endParaRPr sz="660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7" name="Google Shape;397;p55"/>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1"/>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Problem Summary</a:t>
            </a:r>
            <a:endParaRPr lang="en-US" sz="3600">
              <a:latin typeface="Calibri" panose="020F0502020204030204"/>
              <a:ea typeface="Calibri" panose="020F0502020204030204"/>
              <a:cs typeface="Calibri" panose="020F0502020204030204"/>
              <a:sym typeface="Calibri" panose="020F0502020204030204"/>
            </a:endParaRPr>
          </a:p>
        </p:txBody>
      </p:sp>
      <p:sp>
        <p:nvSpPr>
          <p:cNvPr id="82" name="Google Shape;82;p11"/>
          <p:cNvSpPr txBox="1"/>
          <p:nvPr>
            <p:ph type="body" idx="1"/>
          </p:nvPr>
        </p:nvSpPr>
        <p:spPr>
          <a:xfrm>
            <a:off x="517652" y="1506036"/>
            <a:ext cx="8169000" cy="1107440"/>
          </a:xfrm>
          <a:prstGeom prst="rect">
            <a:avLst/>
          </a:prstGeom>
          <a:noFill/>
          <a:ln>
            <a:noFill/>
          </a:ln>
        </p:spPr>
        <p:txBody>
          <a:bodyPr spcFirstLastPara="1" wrap="square" lIns="0" tIns="0" rIns="0" bIns="0" anchor="t" anchorCtr="0">
            <a:spAutoFit/>
          </a:bodyPr>
          <a:lstStyle/>
          <a:p>
            <a:pPr marL="685800" lvl="0" indent="-457200" algn="l" rtl="0">
              <a:lnSpc>
                <a:spcPct val="150000"/>
              </a:lnSpc>
              <a:spcBef>
                <a:spcPts val="0"/>
              </a:spcBef>
              <a:spcAft>
                <a:spcPts val="0"/>
              </a:spcAft>
              <a:buSzPts val="1400"/>
              <a:buFont typeface="Noto Sans Symbols"/>
              <a:buChar char="⮚"/>
            </a:pPr>
            <a:r>
              <a:rPr lang="en-US" sz="2400" u="none">
                <a:solidFill>
                  <a:schemeClr val="dk1"/>
                </a:solidFill>
                <a:latin typeface="Calibri" panose="020F0502020204030204"/>
                <a:ea typeface="Calibri" panose="020F0502020204030204"/>
                <a:cs typeface="Calibri" panose="020F0502020204030204"/>
                <a:sym typeface="Calibri" panose="020F0502020204030204"/>
              </a:rPr>
              <a:t>Problem Solution</a:t>
            </a:r>
            <a:endParaRPr sz="2400" u="none">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endParaRPr sz="2400"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3" name="Google Shape;83;p11"/>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100" name="Text Box 99"/>
          <p:cNvSpPr txBox="1"/>
          <p:nvPr/>
        </p:nvSpPr>
        <p:spPr>
          <a:xfrm>
            <a:off x="966470" y="2103120"/>
            <a:ext cx="7660005" cy="4617720"/>
          </a:xfrm>
          <a:prstGeom prst="rect">
            <a:avLst/>
          </a:prstGeom>
          <a:noFill/>
          <a:ln w="9525">
            <a:noFill/>
          </a:ln>
        </p:spPr>
        <p:txBody>
          <a:bodyPr wrap="square">
            <a:noAutofit/>
          </a:bodyPr>
          <a:p>
            <a:pPr marL="0" indent="0" algn="just"/>
            <a:r>
              <a:rPr lang="en-US" sz="1800">
                <a:latin typeface="Calibri" panose="020F0502020204030204" pitchFamily="34" charset="0"/>
                <a:cs typeface="Calibri" panose="020F0502020204030204" pitchFamily="34" charset="0"/>
              </a:rPr>
              <a:t>The problem at hand involves enhancing the efficiency of a ticket management system. The current system is facing challenges in terms of effectively managing and resolving user-generated tickets and complaints. The solution entails implementing several key improvements. Firstly, a streamlined user interface will be developed, making it easier for users to submit their issues and provide detailed descriptions. Additionally, an automated categorization system will be integrated to classify incoming tickets accurately, enabling faster routing to the appropriate support teams. Moreover, a comprehensive knowledge base will be established, offering users self-service solutions to common problems, reducing the volume of repetitive tickets. To ensure accountability, automated notifications and escalation processes will be implemented, ensuring that unresolved tickets are promptly escalated to higher levels of support. Finally, robust reporting and analytics tools will be put in place to monitor system performance and identify trends in ticket submissions, allowing for continuous optimization. Overall, this solution aims to transform the ticket management system</a:t>
            </a:r>
            <a:endParaRPr lang="en-US" sz="180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2"/>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Module</a:t>
            </a:r>
            <a:r>
              <a:rPr lang="en-US" sz="3600"/>
              <a:t> </a:t>
            </a:r>
            <a:r>
              <a:rPr lang="en-US" sz="3600">
                <a:latin typeface="Calibri" panose="020F0502020204030204"/>
                <a:ea typeface="Calibri" panose="020F0502020204030204"/>
                <a:cs typeface="Calibri" panose="020F0502020204030204"/>
                <a:sym typeface="Calibri" panose="020F0502020204030204"/>
              </a:rPr>
              <a:t>Description</a:t>
            </a:r>
            <a:endParaRPr sz="3600">
              <a:latin typeface="Calibri" panose="020F0502020204030204"/>
              <a:ea typeface="Calibri" panose="020F0502020204030204"/>
              <a:cs typeface="Calibri" panose="020F0502020204030204"/>
              <a:sym typeface="Calibri" panose="020F0502020204030204"/>
            </a:endParaRPr>
          </a:p>
        </p:txBody>
      </p:sp>
      <p:sp>
        <p:nvSpPr>
          <p:cNvPr id="89" name="Google Shape;89;p12"/>
          <p:cNvSpPr txBox="1"/>
          <p:nvPr>
            <p:ph type="body" idx="1"/>
          </p:nvPr>
        </p:nvSpPr>
        <p:spPr>
          <a:xfrm>
            <a:off x="285134" y="1195268"/>
            <a:ext cx="2399100" cy="1366800"/>
          </a:xfrm>
          <a:prstGeom prst="rect">
            <a:avLst/>
          </a:prstGeom>
          <a:noFill/>
          <a:ln>
            <a:noFill/>
          </a:ln>
        </p:spPr>
        <p:txBody>
          <a:bodyPr spcFirstLastPara="1" wrap="square" lIns="0" tIns="0" rIns="0" bIns="0" anchor="t" anchorCtr="0">
            <a:noAutofit/>
          </a:bodyPr>
          <a:lstStyle/>
          <a:p>
            <a:pPr marL="228600" lvl="0" indent="0" algn="ctr" rtl="0">
              <a:lnSpc>
                <a:spcPct val="100000"/>
              </a:lnSpc>
              <a:spcBef>
                <a:spcPts val="0"/>
              </a:spcBef>
              <a:spcAft>
                <a:spcPts val="0"/>
              </a:spcAft>
              <a:buSzPts val="1400"/>
              <a:buNone/>
            </a:pPr>
            <a:endParaRPr sz="2600">
              <a:latin typeface="Calibri" panose="020F0502020204030204"/>
              <a:ea typeface="Calibri" panose="020F0502020204030204"/>
              <a:cs typeface="Calibri" panose="020F0502020204030204"/>
              <a:sym typeface="Calibri" panose="020F0502020204030204"/>
            </a:endParaRPr>
          </a:p>
          <a:p>
            <a:pPr marL="228600" lvl="0" indent="0" algn="l" rtl="0">
              <a:lnSpc>
                <a:spcPct val="150000"/>
              </a:lnSpc>
              <a:spcBef>
                <a:spcPts val="0"/>
              </a:spcBef>
              <a:spcAft>
                <a:spcPts val="0"/>
              </a:spcAft>
              <a:buSzPts val="1400"/>
              <a:buNone/>
            </a:pPr>
            <a:r>
              <a:rPr lang="en-US" u="none">
                <a:solidFill>
                  <a:schemeClr val="dk1"/>
                </a:solidFill>
                <a:latin typeface="Calibri" panose="020F0502020204030204"/>
                <a:ea typeface="Calibri" panose="020F0502020204030204"/>
                <a:cs typeface="Calibri" panose="020F0502020204030204"/>
                <a:sym typeface="Calibri" panose="020F0502020204030204"/>
              </a:rPr>
              <a:t>    Admin</a:t>
            </a:r>
            <a:endParaRPr lang="en-US" u="none">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l" rtl="0">
              <a:lnSpc>
                <a:spcPct val="150000"/>
              </a:lnSpc>
              <a:spcBef>
                <a:spcPts val="0"/>
              </a:spcBef>
              <a:spcAft>
                <a:spcPts val="0"/>
              </a:spcAft>
              <a:buSzPts val="1400"/>
              <a:buNone/>
            </a:pPr>
            <a:endParaRPr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90" name="Google Shape;90;p12"/>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91" name="Google Shape;91;p12"/>
          <p:cNvSpPr txBox="1"/>
          <p:nvPr/>
        </p:nvSpPr>
        <p:spPr>
          <a:xfrm>
            <a:off x="353961" y="1781972"/>
            <a:ext cx="8504905" cy="1913194"/>
          </a:xfrm>
          <a:prstGeom prst="rect">
            <a:avLst/>
          </a:prstGeom>
          <a:noFill/>
          <a:ln>
            <a:noFill/>
          </a:ln>
        </p:spPr>
        <p:txBody>
          <a:bodyPr spcFirstLastPara="1" wrap="square" lIns="0" tIns="0" rIns="0" bIns="0" anchor="t" anchorCtr="0">
            <a:noAutofit/>
          </a:bodyPr>
          <a:lstStyle/>
          <a:p>
            <a:pPr marL="914400" marR="0" lvl="0" indent="0" algn="l" rtl="0">
              <a:lnSpc>
                <a:spcPct val="100000"/>
              </a:lnSpc>
              <a:spcBef>
                <a:spcPts val="0"/>
              </a:spcBef>
              <a:spcAft>
                <a:spcPts val="0"/>
              </a:spcAft>
              <a:buNone/>
            </a:pPr>
            <a:r>
              <a:rPr lang="en-US" sz="26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endParaRPr sz="2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
        <p:nvSpPr>
          <p:cNvPr id="92" name="Google Shape;92;p12"/>
          <p:cNvSpPr txBox="1"/>
          <p:nvPr/>
        </p:nvSpPr>
        <p:spPr>
          <a:xfrm>
            <a:off x="784900" y="2407386"/>
            <a:ext cx="6985820" cy="2251588"/>
          </a:xfrm>
          <a:prstGeom prst="rect">
            <a:avLst/>
          </a:prstGeom>
          <a:noFill/>
          <a:ln>
            <a:noFill/>
          </a:ln>
        </p:spPr>
        <p:txBody>
          <a:bodyPr spcFirstLastPara="1" wrap="square" lIns="0" tIns="0" rIns="0" bIns="0" anchor="t" anchorCtr="0">
            <a:noAutofit/>
          </a:bodyPr>
          <a:lstStyle/>
          <a:p>
            <a:pPr marL="800100" marR="0" lvl="0" indent="-342900" algn="just" rtl="0">
              <a:lnSpc>
                <a:spcPct val="100000"/>
              </a:lnSpc>
              <a:spcBef>
                <a:spcPts val="0"/>
              </a:spcBef>
              <a:spcAft>
                <a:spcPts val="0"/>
              </a:spcAft>
              <a:buFont typeface="Wingdings" panose="05000000000000000000" charset="0"/>
              <a:buChar char="Ø"/>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Admin login into the website and Add quotes , edit quotes , update quotes , delete quotes , view quotes likes and count quotes like , view comment filled by user , than logout from website.</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just" rtl="0">
              <a:lnSpc>
                <a:spcPct val="100000"/>
              </a:lnSpc>
              <a:spcBef>
                <a:spcPts val="0"/>
              </a:spcBef>
              <a:spcAft>
                <a:spcPts val="0"/>
              </a:spcAft>
              <a:buFont typeface="Wingdings" panose="05000000000000000000" charset="0"/>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just" rtl="0">
              <a:lnSpc>
                <a:spcPct val="100000"/>
              </a:lnSpc>
              <a:spcBef>
                <a:spcPts val="0"/>
              </a:spcBef>
              <a:spcAft>
                <a:spcPts val="0"/>
              </a:spcAft>
              <a:buFont typeface="Wingdings" panose="05000000000000000000" charset="0"/>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943100" lvl="3" indent="-342900">
              <a:buFont typeface="Courier New" panose="02070309020205020404" pitchFamily="49" charset="0"/>
              <a:buChar char="o"/>
            </a:pPr>
            <a:r>
              <a:rPr lang="en-US" sz="24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Admin_ID: id of admin.</a:t>
            </a:r>
            <a:endParaRPr lang="en-US" sz="24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943100" lvl="3" indent="-342900">
              <a:buFont typeface="Courier New" panose="02070309020205020404" pitchFamily="49" charset="0"/>
              <a:buChar char="o"/>
            </a:pPr>
            <a:r>
              <a:rPr lang="en-US" sz="24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Admin_Name: name of admin.</a:t>
            </a:r>
            <a:endParaRPr lang="en-US" sz="24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943100" lvl="3" indent="-342900">
              <a:buFont typeface="Courier New" panose="02070309020205020404" pitchFamily="49" charset="0"/>
              <a:buChar char="o"/>
            </a:pPr>
            <a:r>
              <a:rPr lang="en-US" sz="24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Admin_Password: password of admin.</a:t>
            </a:r>
            <a:endParaRPr lang="en-IN" sz="24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914400" marR="0" lvl="3" indent="457200" algn="just" rtl="0">
              <a:lnSpc>
                <a:spcPct val="150000"/>
              </a:lnSpc>
              <a:spcBef>
                <a:spcPts val="0"/>
              </a:spcBef>
              <a:spcAft>
                <a:spcPts val="0"/>
              </a:spcAft>
              <a:buClr>
                <a:srgbClr val="000000"/>
              </a:buClr>
              <a:buSzPts val="1400"/>
              <a:buFont typeface="Wingdings" panose="05000000000000000000" charset="0"/>
              <a:buNone/>
            </a:pPr>
            <a:endParaRPr lang="en-IN" sz="18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571500" marR="0" lvl="0" indent="-254000" algn="l" rtl="0">
              <a:lnSpc>
                <a:spcPct val="15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3"/>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a:ea typeface="Calibri" panose="020F0502020204030204"/>
                <a:cs typeface="Calibri" panose="020F0502020204030204"/>
                <a:sym typeface="Calibri" panose="020F0502020204030204"/>
              </a:rPr>
              <a:t>Module</a:t>
            </a:r>
            <a:r>
              <a:rPr lang="en-US" sz="3600"/>
              <a:t> </a:t>
            </a:r>
            <a:r>
              <a:rPr lang="en-US" sz="3600">
                <a:latin typeface="Calibri" panose="020F0502020204030204"/>
                <a:ea typeface="Calibri" panose="020F0502020204030204"/>
                <a:cs typeface="Calibri" panose="020F0502020204030204"/>
                <a:sym typeface="Calibri" panose="020F0502020204030204"/>
              </a:rPr>
              <a:t>Description</a:t>
            </a:r>
            <a:endParaRPr sz="3600">
              <a:latin typeface="Calibri" panose="020F0502020204030204"/>
              <a:ea typeface="Calibri" panose="020F0502020204030204"/>
              <a:cs typeface="Calibri" panose="020F0502020204030204"/>
              <a:sym typeface="Calibri" panose="020F0502020204030204"/>
            </a:endParaRPr>
          </a:p>
        </p:txBody>
      </p:sp>
      <p:sp>
        <p:nvSpPr>
          <p:cNvPr id="98" name="Google Shape;98;p13"/>
          <p:cNvSpPr txBox="1"/>
          <p:nvPr>
            <p:ph type="body" idx="1"/>
          </p:nvPr>
        </p:nvSpPr>
        <p:spPr>
          <a:xfrm>
            <a:off x="269909" y="1134318"/>
            <a:ext cx="2399100" cy="1366800"/>
          </a:xfrm>
          <a:prstGeom prst="rect">
            <a:avLst/>
          </a:prstGeom>
          <a:noFill/>
          <a:ln>
            <a:noFill/>
          </a:ln>
        </p:spPr>
        <p:txBody>
          <a:bodyPr spcFirstLastPara="1" wrap="square" lIns="0" tIns="0" rIns="0" bIns="0" anchor="t" anchorCtr="0">
            <a:noAutofit/>
          </a:bodyPr>
          <a:lstStyle/>
          <a:p>
            <a:pPr marL="228600" lvl="0" indent="0" algn="ctr" rtl="0">
              <a:lnSpc>
                <a:spcPct val="100000"/>
              </a:lnSpc>
              <a:spcBef>
                <a:spcPts val="0"/>
              </a:spcBef>
              <a:spcAft>
                <a:spcPts val="0"/>
              </a:spcAft>
              <a:buSzPts val="1400"/>
              <a:buNone/>
            </a:pPr>
            <a:endParaRPr sz="2600">
              <a:latin typeface="Calibri" panose="020F0502020204030204"/>
              <a:ea typeface="Calibri" panose="020F0502020204030204"/>
              <a:cs typeface="Calibri" panose="020F0502020204030204"/>
              <a:sym typeface="Calibri" panose="020F0502020204030204"/>
            </a:endParaRPr>
          </a:p>
          <a:p>
            <a:pPr marL="228600" lvl="0" indent="0" algn="l" rtl="0">
              <a:lnSpc>
                <a:spcPct val="150000"/>
              </a:lnSpc>
              <a:spcBef>
                <a:spcPts val="0"/>
              </a:spcBef>
              <a:spcAft>
                <a:spcPts val="0"/>
              </a:spcAft>
              <a:buSzPts val="1400"/>
              <a:buNone/>
            </a:pPr>
            <a:r>
              <a:rPr lang="en-US" u="none">
                <a:solidFill>
                  <a:schemeClr val="dk1"/>
                </a:solidFill>
                <a:latin typeface="Calibri" panose="020F0502020204030204"/>
                <a:ea typeface="Calibri" panose="020F0502020204030204"/>
                <a:cs typeface="Calibri" panose="020F0502020204030204"/>
                <a:sym typeface="Calibri" panose="020F0502020204030204"/>
              </a:rPr>
              <a:t>    User</a:t>
            </a:r>
            <a:endParaRPr u="none">
              <a:solidFill>
                <a:schemeClr val="dk1"/>
              </a:solidFill>
              <a:latin typeface="Calibri" panose="020F0502020204030204"/>
              <a:ea typeface="Calibri" panose="020F0502020204030204"/>
              <a:cs typeface="Calibri" panose="020F0502020204030204"/>
              <a:sym typeface="Calibri" panose="020F0502020204030204"/>
            </a:endParaRPr>
          </a:p>
          <a:p>
            <a:pPr marL="228600" lvl="0" indent="0" algn="l" rtl="0">
              <a:lnSpc>
                <a:spcPct val="150000"/>
              </a:lnSpc>
              <a:spcBef>
                <a:spcPts val="0"/>
              </a:spcBef>
              <a:spcAft>
                <a:spcPts val="0"/>
              </a:spcAft>
              <a:buSzPts val="1400"/>
              <a:buNone/>
            </a:pPr>
            <a:endParaRPr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99" name="Google Shape;99;p13"/>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100" name="Google Shape;100;p13"/>
          <p:cNvSpPr txBox="1"/>
          <p:nvPr/>
        </p:nvSpPr>
        <p:spPr>
          <a:xfrm>
            <a:off x="353961" y="1781971"/>
            <a:ext cx="8504905" cy="2251587"/>
          </a:xfrm>
          <a:prstGeom prst="rect">
            <a:avLst/>
          </a:prstGeom>
          <a:noFill/>
          <a:ln>
            <a:noFill/>
          </a:ln>
        </p:spPr>
        <p:txBody>
          <a:bodyPr spcFirstLastPara="1" wrap="square" lIns="0" tIns="0" rIns="0" bIns="0" anchor="t" anchorCtr="0">
            <a:noAutofit/>
          </a:bodyPr>
          <a:lstStyle/>
          <a:p>
            <a:pPr marL="228600" marR="0" lvl="0" indent="0" algn="ctr" rtl="0">
              <a:lnSpc>
                <a:spcPct val="100000"/>
              </a:lnSpc>
              <a:spcBef>
                <a:spcPts val="0"/>
              </a:spcBef>
              <a:spcAft>
                <a:spcPts val="0"/>
              </a:spcAft>
              <a:buClr>
                <a:srgbClr val="000000"/>
              </a:buClr>
              <a:buSzPts val="1400"/>
              <a:buFont typeface="Arial" panose="020B0604020202020204"/>
              <a:buNone/>
            </a:pPr>
            <a:endParaRPr sz="26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914400" marR="0" lvl="0" indent="0" algn="l" rtl="0">
              <a:lnSpc>
                <a:spcPct val="100000"/>
              </a:lnSpc>
              <a:spcBef>
                <a:spcPts val="0"/>
              </a:spcBef>
              <a:spcAft>
                <a:spcPts val="0"/>
              </a:spcAft>
              <a:buNone/>
            </a:pPr>
          </a:p>
          <a:p>
            <a:pPr marL="1143000" marR="0" lvl="1" indent="-368300" algn="l" rtl="0">
              <a:lnSpc>
                <a:spcPct val="100000"/>
              </a:lnSpc>
              <a:spcBef>
                <a:spcPts val="0"/>
              </a:spcBef>
              <a:spcAft>
                <a:spcPts val="0"/>
              </a:spcAft>
              <a:buClr>
                <a:srgbClr val="000000"/>
              </a:buClr>
              <a:buSzPts val="1400"/>
              <a:buFont typeface="Wingdings" panose="05000000000000000000" charset="0"/>
              <a:buChar char="Ø"/>
            </a:pP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User Ragistastion or login into the website , user will visite website , user will search quotes category , user will select quotes category , user view quotes , user like quotes , user comment quotes or fill comment , user logout from the website.</a:t>
            </a:r>
            <a:endPar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774700" marR="0" lvl="1" indent="0" algn="l" rtl="0">
              <a:lnSpc>
                <a:spcPct val="100000"/>
              </a:lnSpc>
              <a:spcBef>
                <a:spcPts val="0"/>
              </a:spcBef>
              <a:spcAft>
                <a:spcPts val="0"/>
              </a:spcAft>
              <a:buClr>
                <a:srgbClr val="000000"/>
              </a:buClr>
              <a:buSzPts val="1400"/>
              <a:buFont typeface="Wingdings" panose="05000000000000000000" charset="0"/>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
        <p:nvSpPr>
          <p:cNvPr id="101" name="Google Shape;101;p13"/>
          <p:cNvSpPr txBox="1"/>
          <p:nvPr/>
        </p:nvSpPr>
        <p:spPr>
          <a:xfrm>
            <a:off x="1569125" y="4225347"/>
            <a:ext cx="6985820" cy="2251588"/>
          </a:xfrm>
          <a:prstGeom prst="rect">
            <a:avLst/>
          </a:prstGeom>
          <a:noFill/>
          <a:ln>
            <a:noFill/>
          </a:ln>
        </p:spPr>
        <p:txBody>
          <a:bodyPr spcFirstLastPara="1" wrap="square" lIns="0" tIns="0" rIns="0" bIns="0" anchor="t" anchorCtr="0">
            <a:noAutofit/>
          </a:bodyPr>
          <a:lstStyle/>
          <a:p>
            <a:pPr marL="1028700" lvl="1" indent="-342900">
              <a:buFont typeface="Courier New" panose="02070309020205020404" pitchFamily="49" charset="0"/>
              <a:buChar char="o"/>
            </a:pPr>
            <a:endPar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User_ID: id of user.</a:t>
            </a:r>
            <a:endParaRPr lang="en-US" sz="26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User_Name: name of user.</a:t>
            </a:r>
            <a:endPar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User_Email: Email of user.</a:t>
            </a:r>
            <a:endParaRPr lang="en-US" sz="26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User_Password: password of user.</a:t>
            </a:r>
            <a:endParaRPr sz="26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atin typeface="Calibri" panose="020F0502020204030204" pitchFamily="34" charset="0"/>
                <a:cs typeface="Calibri" panose="020F0502020204030204" pitchFamily="34" charset="0"/>
              </a:rPr>
              <a:t>Module Descripstion</a:t>
            </a:r>
            <a:endParaRPr lang="en-US">
              <a:latin typeface="Calibri" panose="020F0502020204030204" pitchFamily="34" charset="0"/>
              <a:cs typeface="Calibri" panose="020F0502020204030204" pitchFamily="34" charset="0"/>
            </a:endParaRPr>
          </a:p>
        </p:txBody>
      </p:sp>
      <p:sp>
        <p:nvSpPr>
          <p:cNvPr id="3" name="Text Placeholder 2"/>
          <p:cNvSpPr/>
          <p:nvPr>
            <p:ph type="body" idx="1"/>
          </p:nvPr>
        </p:nvSpPr>
        <p:spPr>
          <a:xfrm>
            <a:off x="612140" y="1509395"/>
            <a:ext cx="8357870" cy="1795145"/>
          </a:xfrm>
        </p:spPr>
        <p:txBody>
          <a:bodyPr/>
          <a:p>
            <a:r>
              <a:rPr lang="en-US" u="none">
                <a:solidFill>
                  <a:schemeClr val="tx1"/>
                </a:solidFill>
                <a:latin typeface="Calibri" panose="020F0502020204030204" pitchFamily="34" charset="0"/>
                <a:cs typeface="Calibri" panose="020F0502020204030204" pitchFamily="34" charset="0"/>
              </a:rPr>
              <a:t>Like</a:t>
            </a:r>
            <a:endParaRPr lang="en-US" u="none">
              <a:solidFill>
                <a:schemeClr val="tx1"/>
              </a:solidFill>
              <a:latin typeface="Calibri" panose="020F0502020204030204" pitchFamily="34" charset="0"/>
              <a:cs typeface="Calibri" panose="020F0502020204030204" pitchFamily="34" charset="0"/>
            </a:endParaRPr>
          </a:p>
          <a:p>
            <a:pPr marL="685800" indent="-457200">
              <a:buFont typeface="Wingdings" panose="05000000000000000000" charset="0"/>
              <a:buChar char="Ø"/>
            </a:pPr>
            <a:r>
              <a:rPr lang="en-US" b="0" u="none">
                <a:solidFill>
                  <a:schemeClr val="tx1"/>
                </a:solidFill>
                <a:latin typeface="Calibri" panose="020F0502020204030204" pitchFamily="34" charset="0"/>
                <a:cs typeface="Calibri" panose="020F0502020204030204" pitchFamily="34" charset="0"/>
              </a:rPr>
              <a:t>User has like the post admin will count likes how many liked by user</a:t>
            </a:r>
            <a:endParaRPr lang="en-US" b="0" u="none">
              <a:solidFill>
                <a:schemeClr val="tx1"/>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101" name="Google Shape;101;p13"/>
          <p:cNvSpPr txBox="1"/>
          <p:nvPr/>
        </p:nvSpPr>
        <p:spPr>
          <a:xfrm>
            <a:off x="1640880" y="2783897"/>
            <a:ext cx="6985820" cy="2251588"/>
          </a:xfrm>
          <a:prstGeom prst="rect">
            <a:avLst/>
          </a:prstGeom>
          <a:noFill/>
          <a:ln>
            <a:noFill/>
          </a:ln>
        </p:spPr>
        <p:txBody>
          <a:bodyPr spcFirstLastPara="1" wrap="square" lIns="0" tIns="0" rIns="0" bIns="0" anchor="t" anchorCtr="0">
            <a:noAutofit/>
          </a:bodyPr>
          <a:p>
            <a:pPr marL="685800" lvl="1" indent="0">
              <a:buFont typeface="Courier New" panose="02070309020205020404" pitchFamily="49" charset="0"/>
              <a:buNone/>
            </a:pPr>
            <a:endPar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Like_ID: id of like.</a:t>
            </a:r>
            <a:endParaRPr lang="en-US" sz="26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User_ID: id of user.</a:t>
            </a:r>
            <a:endPar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Post_ID: id of post.</a:t>
            </a:r>
            <a:endParaRPr lang="en-US" sz="26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6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Admin_ID: id of admin.</a:t>
            </a:r>
            <a:endParaRPr sz="26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517652" y="377393"/>
            <a:ext cx="8108695" cy="635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latin typeface="Calibri" panose="020F0502020204030204" pitchFamily="34" charset="0"/>
                <a:ea typeface="Calibri" panose="020F0502020204030204"/>
                <a:cs typeface="Calibri" panose="020F0502020204030204" pitchFamily="34" charset="0"/>
                <a:sym typeface="Calibri" panose="020F0502020204030204"/>
              </a:rPr>
              <a:t>Module</a:t>
            </a:r>
            <a:r>
              <a:rPr lang="en-US" sz="3600">
                <a:latin typeface="Calibri" panose="020F0502020204030204" pitchFamily="34" charset="0"/>
                <a:cs typeface="Calibri" panose="020F0502020204030204" pitchFamily="34" charset="0"/>
              </a:rPr>
              <a:t> </a:t>
            </a:r>
            <a:r>
              <a:rPr lang="en-US" sz="3600">
                <a:latin typeface="Calibri" panose="020F0502020204030204"/>
                <a:ea typeface="Calibri" panose="020F0502020204030204"/>
                <a:cs typeface="Calibri" panose="020F0502020204030204"/>
                <a:sym typeface="Calibri" panose="020F0502020204030204"/>
              </a:rPr>
              <a:t>Description</a:t>
            </a:r>
            <a:endParaRPr sz="3600">
              <a:latin typeface="Calibri" panose="020F0502020204030204"/>
              <a:ea typeface="Calibri" panose="020F0502020204030204"/>
              <a:cs typeface="Calibri" panose="020F0502020204030204"/>
              <a:sym typeface="Calibri" panose="020F0502020204030204"/>
            </a:endParaRPr>
          </a:p>
        </p:txBody>
      </p:sp>
      <p:sp>
        <p:nvSpPr>
          <p:cNvPr id="107" name="Google Shape;107;p14"/>
          <p:cNvSpPr txBox="1"/>
          <p:nvPr>
            <p:ph type="body" idx="1"/>
          </p:nvPr>
        </p:nvSpPr>
        <p:spPr>
          <a:xfrm>
            <a:off x="285115" y="1551940"/>
            <a:ext cx="8858885" cy="3366770"/>
          </a:xfrm>
          <a:prstGeom prst="rect">
            <a:avLst/>
          </a:prstGeom>
          <a:noFill/>
          <a:ln>
            <a:noFill/>
          </a:ln>
        </p:spPr>
        <p:txBody>
          <a:bodyPr spcFirstLastPara="1" wrap="square" lIns="0" tIns="0" rIns="0" bIns="0" anchor="t" anchorCtr="0">
            <a:noAutofit/>
          </a:bodyPr>
          <a:lstStyle/>
          <a:p>
            <a:pPr marL="228600" lvl="0" indent="0" algn="l" rtl="0">
              <a:lnSpc>
                <a:spcPct val="100000"/>
              </a:lnSpc>
              <a:spcBef>
                <a:spcPts val="0"/>
              </a:spcBef>
              <a:spcAft>
                <a:spcPts val="0"/>
              </a:spcAft>
              <a:buSzPts val="1400"/>
              <a:buNone/>
            </a:pPr>
            <a:r>
              <a:rPr lang="en-US" u="none">
                <a:solidFill>
                  <a:schemeClr val="dk1"/>
                </a:solidFill>
                <a:latin typeface="Calibri" panose="020F0502020204030204"/>
                <a:ea typeface="Calibri" panose="020F0502020204030204"/>
                <a:cs typeface="Calibri" panose="020F0502020204030204"/>
                <a:sym typeface="Calibri" panose="020F0502020204030204"/>
              </a:rPr>
              <a:t>Post</a:t>
            </a:r>
            <a:endParaRPr lang="en-US" u="none">
              <a:solidFill>
                <a:schemeClr val="dk1"/>
              </a:solidFill>
              <a:latin typeface="Calibri" panose="020F0502020204030204"/>
              <a:ea typeface="Calibri" panose="020F0502020204030204"/>
              <a:cs typeface="Calibri" panose="020F0502020204030204"/>
              <a:sym typeface="Calibri" panose="020F0502020204030204"/>
            </a:endParaRPr>
          </a:p>
          <a:p>
            <a:pPr marL="685800" lvl="0" indent="-457200" algn="just" rtl="0">
              <a:lnSpc>
                <a:spcPct val="110000"/>
              </a:lnSpc>
              <a:spcBef>
                <a:spcPts val="0"/>
              </a:spcBef>
              <a:spcAft>
                <a:spcPts val="0"/>
              </a:spcAft>
              <a:buSzPts val="1400"/>
              <a:buFont typeface="Wingdings" panose="05000000000000000000" charset="0"/>
              <a:buChar char="Ø"/>
            </a:pPr>
            <a:r>
              <a:rPr lang="en-US" sz="2400" b="0" u="none">
                <a:solidFill>
                  <a:schemeClr val="dk1"/>
                </a:solidFill>
                <a:latin typeface="Calibri" panose="020F0502020204030204"/>
                <a:ea typeface="Calibri" panose="020F0502020204030204"/>
                <a:cs typeface="Calibri" panose="020F0502020204030204"/>
                <a:sym typeface="Calibri" panose="020F0502020204030204"/>
              </a:rPr>
              <a:t>Post will add by admin , search by user , select post by user , update post by admin , delete post by admin ,  post category select by user , view post by user &amp; admin.</a:t>
            </a:r>
            <a:endParaRPr sz="2400"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1143000" lvl="1" indent="-368300" algn="l" rtl="0">
              <a:lnSpc>
                <a:spcPct val="100000"/>
              </a:lnSpc>
              <a:spcBef>
                <a:spcPts val="0"/>
              </a:spcBef>
              <a:spcAft>
                <a:spcPts val="0"/>
              </a:spcAft>
              <a:buSzPts val="1400"/>
              <a:buFont typeface="Courier New" panose="02070309020205020404"/>
              <a:buNone/>
            </a:pPr>
            <a:endParaRPr sz="2400" b="0" u="none">
              <a:solidFill>
                <a:schemeClr val="dk1"/>
              </a:solidFill>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endParaRPr>
              <a:latin typeface="Calibri" panose="020F0502020204030204"/>
              <a:ea typeface="Calibri" panose="020F0502020204030204"/>
              <a:cs typeface="Calibri" panose="020F0502020204030204"/>
              <a:sym typeface="Calibri" panose="020F0502020204030204"/>
            </a:endParaRPr>
          </a:p>
          <a:p>
            <a:pPr marL="457200" lvl="0" indent="-228600" algn="l" rtl="0">
              <a:lnSpc>
                <a:spcPct val="100000"/>
              </a:lnSpc>
              <a:spcBef>
                <a:spcPts val="0"/>
              </a:spcBef>
              <a:spcAft>
                <a:spcPts val="0"/>
              </a:spcAft>
              <a:buSzPts val="1400"/>
              <a:buNone/>
            </a:pPr>
          </a:p>
        </p:txBody>
      </p:sp>
      <p:sp>
        <p:nvSpPr>
          <p:cNvPr id="108" name="Google Shape;108;p14"/>
          <p:cNvSpPr txBox="1"/>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fld>
            <a:endParaRPr lang="en-US"/>
          </a:p>
        </p:txBody>
      </p:sp>
      <p:sp>
        <p:nvSpPr>
          <p:cNvPr id="109" name="Google Shape;109;p14"/>
          <p:cNvSpPr txBox="1"/>
          <p:nvPr/>
        </p:nvSpPr>
        <p:spPr>
          <a:xfrm>
            <a:off x="517652" y="4003836"/>
            <a:ext cx="8504905" cy="1895371"/>
          </a:xfrm>
          <a:prstGeom prst="rect">
            <a:avLst/>
          </a:prstGeom>
          <a:noFill/>
          <a:ln>
            <a:noFill/>
          </a:ln>
        </p:spPr>
        <p:txBody>
          <a:bodyPr spcFirstLastPara="1" wrap="square" lIns="0" tIns="0" rIns="0" bIns="0" anchor="t" anchorCtr="0">
            <a:noAutofit/>
          </a:bodyPr>
          <a:lstStyle/>
          <a:p>
            <a:pPr marL="228600" marR="0" lvl="0" indent="0" algn="l" rtl="0">
              <a:lnSpc>
                <a:spcPct val="100000"/>
              </a:lnSpc>
              <a:spcBef>
                <a:spcPts val="0"/>
              </a:spcBef>
              <a:spcAft>
                <a:spcPts val="0"/>
              </a:spcAft>
              <a:buClr>
                <a:srgbClr val="000000"/>
              </a:buClr>
              <a:buSzPts val="1400"/>
              <a:buFont typeface="Arial" panose="020B0604020202020204"/>
              <a:buNone/>
            </a:pPr>
            <a:endParaRPr sz="26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914400" marR="0" lvl="0" indent="0" algn="l" rtl="0">
              <a:lnSpc>
                <a:spcPct val="100000"/>
              </a:lnSpc>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143000" marR="0" lvl="1" indent="-368300" algn="l" rtl="0">
              <a:lnSpc>
                <a:spcPct val="100000"/>
              </a:lnSpc>
              <a:spcBef>
                <a:spcPts val="0"/>
              </a:spcBef>
              <a:spcAft>
                <a:spcPts val="0"/>
              </a:spcAft>
              <a:buClr>
                <a:srgbClr val="000000"/>
              </a:buClr>
              <a:buSzPts val="1400"/>
              <a:buFont typeface="Courier New" panose="020703090202050204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Calibri" panose="020F0502020204030204"/>
              <a:ea typeface="Calibri" panose="020F0502020204030204"/>
              <a:cs typeface="Calibri" panose="020F0502020204030204"/>
              <a:sym typeface="Calibri" panose="020F0502020204030204"/>
            </a:endParaRPr>
          </a:p>
          <a:p>
            <a:pPr marL="457200" marR="0" lvl="0" indent="-228600" algn="l" rtl="0">
              <a:lnSpc>
                <a:spcPct val="100000"/>
              </a:lnSpc>
              <a:spcBef>
                <a:spcPts val="0"/>
              </a:spcBef>
              <a:spcAft>
                <a:spcPts val="0"/>
              </a:spcAft>
              <a:buClr>
                <a:srgbClr val="000000"/>
              </a:buClr>
              <a:buSzPts val="1400"/>
              <a:buFont typeface="Arial" panose="020B0604020202020204"/>
              <a:buNone/>
            </a:pPr>
            <a:endParaRPr sz="2800" b="1" i="0" u="sng" strike="noStrike" cap="none">
              <a:solidFill>
                <a:srgbClr val="C00000"/>
              </a:solidFill>
              <a:latin typeface="Questrial"/>
              <a:ea typeface="Questrial"/>
              <a:cs typeface="Questrial"/>
              <a:sym typeface="Questrial"/>
            </a:endParaRPr>
          </a:p>
        </p:txBody>
      </p:sp>
      <p:sp>
        <p:nvSpPr>
          <p:cNvPr id="110" name="Google Shape;110;p14"/>
          <p:cNvSpPr txBox="1"/>
          <p:nvPr/>
        </p:nvSpPr>
        <p:spPr>
          <a:xfrm>
            <a:off x="1518100" y="3342042"/>
            <a:ext cx="6985820" cy="2251588"/>
          </a:xfrm>
          <a:prstGeom prst="rect">
            <a:avLst/>
          </a:prstGeom>
          <a:noFill/>
          <a:ln>
            <a:noFill/>
          </a:ln>
        </p:spPr>
        <p:txBody>
          <a:bodyPr spcFirstLastPara="1" wrap="square" lIns="0" tIns="0" rIns="0" bIns="0" anchor="t" anchorCtr="0">
            <a:noAutofit/>
          </a:bodyPr>
          <a:lstStyle/>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Post_ID: id of post.</a:t>
            </a:r>
            <a:endParaRPr lang="en-US" sz="28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Admin_ID: id of admin.</a:t>
            </a:r>
            <a:endPar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Post_Name: name of post.</a:t>
            </a:r>
            <a:endParaRPr lang="en-US" sz="2800" b="0" u="none" kern="100" dirty="0">
              <a:solidFill>
                <a:schemeClr val="tx1"/>
              </a:solidFill>
              <a:latin typeface="Calibri" panose="020F0502020204030204" pitchFamily="34" charset="0"/>
              <a:ea typeface="Calibri" panose="020F0502020204030204" pitchFamily="34" charset="0"/>
              <a:cs typeface="Times New Roman" panose="02020603050405020304" charset="0"/>
            </a:endParaRPr>
          </a:p>
          <a:p>
            <a:pPr marL="1028700" lvl="1" indent="-342900">
              <a:buFont typeface="Courier New" panose="02070309020205020404" pitchFamily="49" charset="0"/>
              <a:buChar char="o"/>
            </a:pPr>
            <a:r>
              <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rPr>
              <a:t>Post_Contant: contantof post.</a:t>
            </a:r>
            <a:endParaRPr lang="en-US" sz="2800" kern="100" dirty="0">
              <a:solidFill>
                <a:schemeClr val="tx1"/>
              </a:solidFill>
              <a:latin typeface="Calibri" panose="020F0502020204030204" pitchFamily="34" charset="0"/>
              <a:ea typeface="Calibri" panose="020F0502020204030204" pitchFamily="34" charset="0"/>
              <a:cs typeface="Times New Roman" panose="02020603050405020304" charset="0"/>
              <a:sym typeface="+mn-ea"/>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Image: image of post.</a:t>
            </a:r>
            <a:endParaRPr lang="en-US" sz="2800" b="1" i="0" strike="noStrike" cap="none">
              <a:solidFill>
                <a:schemeClr val="tx1"/>
              </a:solidFill>
              <a:latin typeface="Calibri" panose="020F0502020204030204" pitchFamily="34" charset="0"/>
              <a:ea typeface="Questrial"/>
              <a:cs typeface="Calibri" panose="020F0502020204030204" pitchFamily="34" charset="0"/>
              <a:sym typeface="Questrial"/>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Post_Date: date of post.</a:t>
            </a:r>
            <a:endParaRPr lang="en-US" sz="2800" i="0" strike="noStrike" cap="none">
              <a:solidFill>
                <a:schemeClr val="tx1"/>
              </a:solidFill>
              <a:latin typeface="Calibri" panose="020F0502020204030204" pitchFamily="34" charset="0"/>
              <a:ea typeface="Questrial"/>
              <a:cs typeface="Calibri" panose="020F0502020204030204" pitchFamily="34" charset="0"/>
              <a:sym typeface="Questrial"/>
            </a:endParaRPr>
          </a:p>
          <a:p>
            <a:pPr marL="1028700" lvl="1" indent="-342900">
              <a:buFont typeface="Courier New" panose="02070309020205020404" pitchFamily="49" charset="0"/>
              <a:buChar char="o"/>
            </a:pPr>
            <a:r>
              <a:rPr lang="en-US" sz="2800" i="0" strike="noStrike" cap="none">
                <a:solidFill>
                  <a:schemeClr val="tx1"/>
                </a:solidFill>
                <a:latin typeface="Calibri" panose="020F0502020204030204" pitchFamily="34" charset="0"/>
                <a:ea typeface="Questrial"/>
                <a:cs typeface="Calibri" panose="020F0502020204030204" pitchFamily="34" charset="0"/>
                <a:sym typeface="Questrial"/>
              </a:rPr>
              <a:t>Post_Status: status of post.</a:t>
            </a:r>
            <a:endParaRPr lang="en-US" sz="2800" i="0" strike="noStrike" cap="none">
              <a:solidFill>
                <a:schemeClr val="tx1"/>
              </a:solidFill>
              <a:latin typeface="Calibri" panose="020F0502020204030204" pitchFamily="34" charset="0"/>
              <a:ea typeface="Questrial"/>
              <a:cs typeface="Calibri" panose="020F0502020204030204" pitchFamily="34" charset="0"/>
              <a:sym typeface="Quest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8539</Words>
  <Application>WPS Presentation</Application>
  <PresentationFormat/>
  <Paragraphs>840</Paragraphs>
  <Slides>48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48</vt:i4>
      </vt:variant>
    </vt:vector>
  </HeadingPairs>
  <TitlesOfParts>
    <vt:vector size="64" baseType="lpstr">
      <vt:lpstr>Arial</vt:lpstr>
      <vt:lpstr>SimSun</vt:lpstr>
      <vt:lpstr>Wingdings</vt:lpstr>
      <vt:lpstr>Arial</vt:lpstr>
      <vt:lpstr>Calibri</vt:lpstr>
      <vt:lpstr>Questrial</vt:lpstr>
      <vt:lpstr>Noto Sans Symbols</vt:lpstr>
      <vt:lpstr>Segoe Print</vt:lpstr>
      <vt:lpstr>Calibri</vt:lpstr>
      <vt:lpstr>Courier New</vt:lpstr>
      <vt:lpstr>Wingdings</vt:lpstr>
      <vt:lpstr>Courier New</vt:lpstr>
      <vt:lpstr>Times New Roman</vt:lpstr>
      <vt:lpstr>Microsoft YaHei</vt:lpstr>
      <vt:lpstr>Arial Unicode MS</vt:lpstr>
      <vt:lpstr>Office Theme</vt:lpstr>
      <vt:lpstr>PowerPoint 演示文稿</vt:lpstr>
      <vt:lpstr>Overview</vt:lpstr>
      <vt:lpstr>Abstract</vt:lpstr>
      <vt:lpstr>Problem Summary</vt:lpstr>
      <vt:lpstr>Problem Summary</vt:lpstr>
      <vt:lpstr>Module Description</vt:lpstr>
      <vt:lpstr>Module Description</vt:lpstr>
      <vt:lpstr>Module Descripstion</vt:lpstr>
      <vt:lpstr>Module Description</vt:lpstr>
      <vt:lpstr>Module Description</vt:lpstr>
      <vt:lpstr>Data Dictionary</vt:lpstr>
      <vt:lpstr>Data Dictionary</vt:lpstr>
      <vt:lpstr>Data Dictionary</vt:lpstr>
      <vt:lpstr>Data Dictionary</vt:lpstr>
      <vt:lpstr>Data Dictionary</vt:lpstr>
      <vt:lpstr>Diagram</vt:lpstr>
      <vt:lpstr>Diagrams</vt:lpstr>
      <vt:lpstr>Diagrams</vt:lpstr>
      <vt:lpstr>Diagrams</vt:lpstr>
      <vt:lpstr>Diagrams</vt:lpstr>
      <vt:lpstr>Diagrams</vt:lpstr>
      <vt:lpstr>Diagrams</vt:lpstr>
      <vt:lpstr>Diagrams</vt:lpstr>
      <vt:lpstr>Diagrams</vt:lpstr>
      <vt:lpstr>Diagrams</vt:lpstr>
      <vt:lpstr>Diagrams</vt:lpstr>
      <vt:lpstr>Diagrams</vt:lpstr>
      <vt:lpstr>Diagrams</vt:lpstr>
      <vt:lpstr>Diagrams</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Screenshot</vt:lpstr>
      <vt:lpstr>Conclusion </vt:lpstr>
      <vt:lpstr>Expected outcome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harsh</cp:lastModifiedBy>
  <cp:revision>50</cp:revision>
  <dcterms:created xsi:type="dcterms:W3CDTF">2023-12-19T06:52:00Z</dcterms:created>
  <dcterms:modified xsi:type="dcterms:W3CDTF">2023-12-25T06:41:17Z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0449F066E6D14D588AA5426B8E9BFCED_12</vt:lpwstr>
  </property>
  <property fmtid="{D5CDD505-2E9C-101B-9397-08002B2CF9AE}" pid="3" name="KSOProductBuildVer">
    <vt:lpwstr>1033-12.2.0.13359</vt:lpwstr>
  </property>
</Properties>
</file>